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 id="2147483725" r:id="rId2"/>
    <p:sldMasterId id="2147483726" r:id="rId3"/>
  </p:sldMasterIdLst>
  <p:notesMasterIdLst>
    <p:notesMasterId r:id="rId54"/>
  </p:notesMasterIdLst>
  <p:sldIdLst>
    <p:sldId id="256" r:id="rId4"/>
    <p:sldId id="257" r:id="rId5"/>
    <p:sldId id="258" r:id="rId6"/>
    <p:sldId id="260" r:id="rId7"/>
    <p:sldId id="261" r:id="rId8"/>
    <p:sldId id="262" r:id="rId9"/>
    <p:sldId id="263" r:id="rId10"/>
    <p:sldId id="264" r:id="rId11"/>
    <p:sldId id="266" r:id="rId12"/>
    <p:sldId id="267" r:id="rId13"/>
    <p:sldId id="268" r:id="rId14"/>
    <p:sldId id="269" r:id="rId15"/>
    <p:sldId id="270" r:id="rId16"/>
    <p:sldId id="271" r:id="rId17"/>
    <p:sldId id="273" r:id="rId18"/>
    <p:sldId id="275" r:id="rId19"/>
    <p:sldId id="276" r:id="rId20"/>
    <p:sldId id="277" r:id="rId21"/>
    <p:sldId id="278" r:id="rId22"/>
    <p:sldId id="279" r:id="rId23"/>
    <p:sldId id="280" r:id="rId24"/>
    <p:sldId id="281" r:id="rId25"/>
    <p:sldId id="282" r:id="rId26"/>
    <p:sldId id="283" r:id="rId27"/>
    <p:sldId id="284" r:id="rId28"/>
    <p:sldId id="286" r:id="rId29"/>
    <p:sldId id="289" r:id="rId30"/>
    <p:sldId id="290" r:id="rId31"/>
    <p:sldId id="292" r:id="rId32"/>
    <p:sldId id="293" r:id="rId33"/>
    <p:sldId id="294" r:id="rId34"/>
    <p:sldId id="296" r:id="rId35"/>
    <p:sldId id="298" r:id="rId36"/>
    <p:sldId id="299" r:id="rId37"/>
    <p:sldId id="300" r:id="rId38"/>
    <p:sldId id="301" r:id="rId39"/>
    <p:sldId id="303" r:id="rId40"/>
    <p:sldId id="305" r:id="rId41"/>
    <p:sldId id="307" r:id="rId42"/>
    <p:sldId id="308" r:id="rId43"/>
    <p:sldId id="318" r:id="rId44"/>
    <p:sldId id="319" r:id="rId45"/>
    <p:sldId id="320" r:id="rId46"/>
    <p:sldId id="321" r:id="rId47"/>
    <p:sldId id="323" r:id="rId48"/>
    <p:sldId id="324" r:id="rId49"/>
    <p:sldId id="327" r:id="rId50"/>
    <p:sldId id="330" r:id="rId51"/>
    <p:sldId id="331" r:id="rId52"/>
    <p:sldId id="343" r:id="rId53"/>
  </p:sldIdLst>
  <p:sldSz cx="9144000" cy="5143500" type="screen16x9"/>
  <p:notesSz cx="6858000" cy="9144000"/>
  <p:embeddedFontLst>
    <p:embeddedFont>
      <p:font typeface="Century Gothic" panose="020B0502020202020204" pitchFamily="34" charset="0"/>
      <p:regular r:id="rId55"/>
      <p:bold r:id="rId56"/>
      <p:italic r:id="rId57"/>
      <p:boldItalic r:id="rId58"/>
    </p:embeddedFont>
    <p:embeddedFont>
      <p:font typeface="Helvetica Neue Light" panose="020B0604020202020204" charset="0"/>
      <p:regular r:id="rId59"/>
      <p:bold r:id="rId60"/>
      <p:italic r:id="rId61"/>
      <p:boldItalic r:id="rId62"/>
    </p:embeddedFont>
    <p:embeddedFont>
      <p:font typeface="Montserrat" panose="00000500000000000000" pitchFamily="2" charset="0"/>
      <p:regular r:id="rId63"/>
      <p:bold r:id="rId64"/>
      <p:italic r:id="rId65"/>
      <p:boldItalic r:id="rId66"/>
    </p:embeddedFont>
    <p:embeddedFont>
      <p:font typeface="Montserrat Black" panose="00000A00000000000000" pitchFamily="2" charset="0"/>
      <p:bold r:id="rId67"/>
      <p:boldItalic r:id="rId68"/>
    </p:embeddedFont>
    <p:embeddedFont>
      <p:font typeface="Montserrat Medium" panose="00000600000000000000" pitchFamily="2" charset="0"/>
      <p:regular r:id="rId69"/>
      <p:bold r:id="rId70"/>
      <p:italic r:id="rId71"/>
      <p:boldItalic r:id="rId72"/>
    </p:embeddedFont>
    <p:embeddedFont>
      <p:font typeface="Montserrat SemiBold" panose="000007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dit Khet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134C03-9FF9-429F-9B3B-5F22382CB628}">
  <a:tblStyle styleId="{0C134C03-9FF9-429F-9B3B-5F22382CB62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9E7"/>
          </a:solidFill>
        </a:fill>
      </a:tcStyle>
    </a:wholeTbl>
    <a:band1H>
      <a:tcTxStyle/>
      <a:tcStyle>
        <a:tcBdr/>
        <a:fill>
          <a:solidFill>
            <a:srgbClr val="F9D0CB"/>
          </a:solidFill>
        </a:fill>
      </a:tcStyle>
    </a:band1H>
    <a:band2H>
      <a:tcTxStyle/>
      <a:tcStyle>
        <a:tcBdr/>
      </a:tcStyle>
    </a:band2H>
    <a:band1V>
      <a:tcTxStyle/>
      <a:tcStyle>
        <a:tcBdr/>
        <a:fill>
          <a:solidFill>
            <a:srgbClr val="F9D0C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C8638B1-0E58-4F6F-941B-874C565E3B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8.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4.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8-08T09:35:48.786" idx="3">
    <p:pos x="6000" y="0"/>
    <p:text>@harshit@datacouch.io 
repeated, see 67
_Assigned to Harshit Gupta_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b3541d8ea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5b3541d8ea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37e03f28c8_0_2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g237e03f28c8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37e03f28c8_0_2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g237e03f28c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37e03f28c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37e03f28c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37e03f28c8_0_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g237e03f28c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37e03f28c8_0_3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4" name="Google Shape;614;g237e03f28c8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37e03f28c8_0_3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8" name="Google Shape;628;g237e03f28c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37e03f28c8_0_2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2" name="Google Shape;642;g237e03f28c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37e03f28c8_0_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9" name="Google Shape;649;g237e03f28c8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37e03f28c8_0_3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6" name="Google Shape;656;g237e03f28c8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37e03f28c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37e03f28c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5b3541d8ea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25b3541d8ea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37e03f28c8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8" name="Google Shape;668;g237e03f28c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7e03f28c8_0_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3" name="Google Shape;683;g237e03f28c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37e03f28c8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0" name="Google Shape;690;g237e03f28c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37e03f28c8_0_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7" name="Google Shape;697;g237e03f28c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37e03f28c8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4" name="Google Shape;704;g237e03f28c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37e03f28c8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1" name="Google Shape;711;g237e03f28c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0" name="Google Shape;7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37e03f28c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37e03f28c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37e03f28c8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8" name="Google Shape;768;g237e03f28c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37e03f28c8_0_3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2" name="Google Shape;782;g237e03f28c8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37e03f28c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37e03f28c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37e03f2d2a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9" name="Google Shape;789;g237e03f2d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37e03f28c8_0_3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6" name="Google Shape;796;g237e03f28c8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37e03f2d2a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8" name="Google Shape;818;g237e03f2d2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7e03f2d2a_0_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2" name="Google Shape;832;g237e03f2d2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37e03f2d2a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0" name="Google Shape;840;g237e03f2d2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37e03f2d2a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7" name="Google Shape;847;g237e03f2d2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37e03f2d2a_0_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4" name="Google Shape;854;g237e03f2d2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39d71081e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1" name="Google Shape;871;g239d7108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37e03f28c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37e03f28c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37e03f2d2a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0" name="Google Shape;920;g237e03f2d2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b3541d8ea_0_6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4" name="Google Shape;514;g25b3541d8e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37e03f2d2a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7" name="Google Shape;927;g237e03f2d2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37e03f28c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37e03f28c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37e03f28c8_0_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3" name="Google Shape;1013;g237e03f28c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37e03f2d2a_0_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0" name="Google Shape;1020;g237e03f2d2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37e03f2d2a_0_1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7" name="Google Shape;1027;g237e03f2d2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37e03f2d2a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1" name="Google Shape;1041;g237e03f2d2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37e03f2d2a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9" name="Google Shape;1049;g237e03f2d2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37e03f2d2a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0" name="Google Shape;1070;g237e03f2d2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9" name="Google Shape;108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7" name="Google Shape;109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2" name="Google Shape;5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37e03f2d2a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37e03f2d2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9" name="Google Shape;52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0" name="Google Shape;5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37e03f28c8_0_2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0" name="Google Shape;570;g237e03f28c8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
          <p:cNvGrpSpPr/>
          <p:nvPr/>
        </p:nvGrpSpPr>
        <p:grpSpPr>
          <a:xfrm>
            <a:off x="4870457" y="830752"/>
            <a:ext cx="4589517" cy="4887574"/>
            <a:chOff x="3458353" y="512656"/>
            <a:chExt cx="5769349" cy="5951747"/>
          </a:xfrm>
        </p:grpSpPr>
        <p:pic>
          <p:nvPicPr>
            <p:cNvPr id="12" name="Google Shape;12;p2"/>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a:stretch/>
        </p:blipFill>
        <p:spPr>
          <a:xfrm>
            <a:off x="9533954" y="4458500"/>
            <a:ext cx="1338247" cy="29092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2" name="Google Shape;62;p11"/>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63" name="Google Shape;63;p11"/>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64" name="Google Shape;64;p11"/>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65" name="Google Shape;65;p1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1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2"/>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5" name="Google Shape;75;p12"/>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6" name="Google Shape;76;p12"/>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7" name="Google Shape;77;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80" name="Google Shape;80;p1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84" name="Google Shape;84;p1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85" name="Google Shape;85;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14"/>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2" name="Google Shape;92;p14"/>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93" name="Google Shape;93;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5"/>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5"/>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99" name="Google Shape;99;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102" name="Google Shape;102;p16"/>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103" name="Google Shape;103;p16"/>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04" name="Google Shape;104;p16"/>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05"/>
        <p:cNvGrpSpPr/>
        <p:nvPr/>
      </p:nvGrpSpPr>
      <p:grpSpPr>
        <a:xfrm>
          <a:off x="0" y="0"/>
          <a:ext cx="0" cy="0"/>
          <a:chOff x="0" y="0"/>
          <a:chExt cx="0" cy="0"/>
        </a:xfrm>
      </p:grpSpPr>
      <p:sp>
        <p:nvSpPr>
          <p:cNvPr id="106" name="Google Shape;106;p1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07" name="Google Shape;107;p17"/>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08" name="Google Shape;108;p17"/>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11" name="Google Shape;111;p18"/>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12" name="Google Shape;112;p18"/>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3" name="Google Shape;113;p18"/>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4" name="Google Shape;114;p18"/>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p18"/>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8" name="Google Shape;118;p19"/>
          <p:cNvGrpSpPr/>
          <p:nvPr/>
        </p:nvGrpSpPr>
        <p:grpSpPr>
          <a:xfrm>
            <a:off x="3500203" y="-104619"/>
            <a:ext cx="5769349" cy="5951747"/>
            <a:chOff x="3458353" y="512656"/>
            <a:chExt cx="5769349" cy="5951747"/>
          </a:xfrm>
        </p:grpSpPr>
        <p:pic>
          <p:nvPicPr>
            <p:cNvPr id="119" name="Google Shape;119;p1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20" name="Google Shape;120;p1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21" name="Google Shape;121;p19"/>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9"/>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 name="Google Shape;124;p19"/>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25" name="Google Shape;125;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26"/>
        <p:cNvGrpSpPr/>
        <p:nvPr/>
      </p:nvGrpSpPr>
      <p:grpSpPr>
        <a:xfrm>
          <a:off x="0" y="0"/>
          <a:ext cx="0" cy="0"/>
          <a:chOff x="0" y="0"/>
          <a:chExt cx="0" cy="0"/>
        </a:xfrm>
      </p:grpSpPr>
      <p:grpSp>
        <p:nvGrpSpPr>
          <p:cNvPr id="127" name="Google Shape;127;p20"/>
          <p:cNvGrpSpPr/>
          <p:nvPr/>
        </p:nvGrpSpPr>
        <p:grpSpPr>
          <a:xfrm>
            <a:off x="3500203" y="-104619"/>
            <a:ext cx="5769349" cy="5951747"/>
            <a:chOff x="3458353" y="512656"/>
            <a:chExt cx="5769349" cy="5951747"/>
          </a:xfrm>
        </p:grpSpPr>
        <p:pic>
          <p:nvPicPr>
            <p:cNvPr id="128" name="Google Shape;128;p20"/>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29" name="Google Shape;129;p20"/>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0" name="Google Shape;130;p2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31" name="Google Shape;131;p20"/>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0"/>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0"/>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p20"/>
          <p:cNvPicPr preferRelativeResize="0"/>
          <p:nvPr/>
        </p:nvPicPr>
        <p:blipFill rotWithShape="1">
          <a:blip r:embed="rId3">
            <a:alphaModFix/>
          </a:blip>
          <a:srcRect/>
          <a:stretch/>
        </p:blipFill>
        <p:spPr>
          <a:xfrm>
            <a:off x="9305354" y="4458500"/>
            <a:ext cx="1338247" cy="290925"/>
          </a:xfrm>
          <a:prstGeom prst="rect">
            <a:avLst/>
          </a:prstGeom>
          <a:noFill/>
          <a:ln>
            <a:noFill/>
          </a:ln>
        </p:spPr>
      </p:pic>
      <p:sp>
        <p:nvSpPr>
          <p:cNvPr id="135" name="Google Shape;13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5" name="Google Shape;25;p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6" name="Google Shape;26;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38" name="Google Shape;138;p21"/>
          <p:cNvGrpSpPr/>
          <p:nvPr/>
        </p:nvGrpSpPr>
        <p:grpSpPr>
          <a:xfrm>
            <a:off x="4870457" y="830752"/>
            <a:ext cx="4589517" cy="4887574"/>
            <a:chOff x="3458353" y="512656"/>
            <a:chExt cx="5769349" cy="5951747"/>
          </a:xfrm>
        </p:grpSpPr>
        <p:pic>
          <p:nvPicPr>
            <p:cNvPr id="139" name="Google Shape;139;p21"/>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40" name="Google Shape;140;p21"/>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1" name="Google Shape;141;p21"/>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1"/>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1"/>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 name="Google Shape;144;p21"/>
          <p:cNvPicPr preferRelativeResize="0"/>
          <p:nvPr/>
        </p:nvPicPr>
        <p:blipFill rotWithShape="1">
          <a:blip r:embed="rId3">
            <a:alphaModFix/>
          </a:blip>
          <a:srcRect/>
          <a:stretch/>
        </p:blipFill>
        <p:spPr>
          <a:xfrm>
            <a:off x="7400354" y="4458500"/>
            <a:ext cx="1338247" cy="290925"/>
          </a:xfrm>
          <a:prstGeom prst="rect">
            <a:avLst/>
          </a:prstGeom>
          <a:noFill/>
          <a:ln>
            <a:noFill/>
          </a:ln>
        </p:spPr>
      </p:pic>
      <p:sp>
        <p:nvSpPr>
          <p:cNvPr id="145" name="Google Shape;145;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46"/>
        <p:cNvGrpSpPr/>
        <p:nvPr/>
      </p:nvGrpSpPr>
      <p:grpSpPr>
        <a:xfrm>
          <a:off x="0" y="0"/>
          <a:ext cx="0" cy="0"/>
          <a:chOff x="0" y="0"/>
          <a:chExt cx="0" cy="0"/>
        </a:xfrm>
      </p:grpSpPr>
      <p:sp>
        <p:nvSpPr>
          <p:cNvPr id="147" name="Google Shape;147;p22"/>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49" name="Google Shape;149;p22"/>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50" name="Google Shape;150;p2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51" name="Google Shape;151;p22"/>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2"/>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2"/>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2"/>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56"/>
        <p:cNvGrpSpPr/>
        <p:nvPr/>
      </p:nvGrpSpPr>
      <p:grpSpPr>
        <a:xfrm>
          <a:off x="0" y="0"/>
          <a:ext cx="0" cy="0"/>
          <a:chOff x="0" y="0"/>
          <a:chExt cx="0" cy="0"/>
        </a:xfrm>
      </p:grpSpPr>
      <p:sp>
        <p:nvSpPr>
          <p:cNvPr id="157" name="Google Shape;157;p23"/>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59" name="Google Shape;159;p2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defRPr>
            </a:lvl1pPr>
            <a:lvl2pPr marL="914400" lvl="1" indent="-228600" algn="l">
              <a:lnSpc>
                <a:spcPct val="90000"/>
              </a:lnSpc>
              <a:spcBef>
                <a:spcPts val="500"/>
              </a:spcBef>
              <a:spcAft>
                <a:spcPts val="0"/>
              </a:spcAft>
              <a:buClr>
                <a:srgbClr val="FFFFFF"/>
              </a:buClr>
              <a:buSzPts val="1200"/>
              <a:buNone/>
              <a:defRPr sz="1200">
                <a:solidFill>
                  <a:srgbClr val="FFFFFF"/>
                </a:solidFill>
              </a:defRPr>
            </a:lvl2pPr>
            <a:lvl3pPr marL="1371600" lvl="2" indent="-228600" algn="l">
              <a:lnSpc>
                <a:spcPct val="90000"/>
              </a:lnSpc>
              <a:spcBef>
                <a:spcPts val="500"/>
              </a:spcBef>
              <a:spcAft>
                <a:spcPts val="0"/>
              </a:spcAft>
              <a:buClr>
                <a:srgbClr val="FFFFFF"/>
              </a:buClr>
              <a:buSzPts val="1200"/>
              <a:buNone/>
              <a:defRPr sz="1200">
                <a:solidFill>
                  <a:srgbClr val="FFFFFF"/>
                </a:solidFill>
              </a:defRPr>
            </a:lvl3pPr>
            <a:lvl4pPr marL="1828800" lvl="3" indent="-228600" algn="l">
              <a:lnSpc>
                <a:spcPct val="90000"/>
              </a:lnSpc>
              <a:spcBef>
                <a:spcPts val="500"/>
              </a:spcBef>
              <a:spcAft>
                <a:spcPts val="0"/>
              </a:spcAft>
              <a:buClr>
                <a:srgbClr val="FFFFFF"/>
              </a:buClr>
              <a:buSzPts val="1200"/>
              <a:buNone/>
              <a:defRPr sz="1200">
                <a:solidFill>
                  <a:srgbClr val="FFFFFF"/>
                </a:solidFill>
              </a:defRPr>
            </a:lvl4pPr>
            <a:lvl5pPr marL="2286000" lvl="4" indent="-228600" algn="l">
              <a:lnSpc>
                <a:spcPct val="90000"/>
              </a:lnSpc>
              <a:spcBef>
                <a:spcPts val="500"/>
              </a:spcBef>
              <a:spcAft>
                <a:spcPts val="0"/>
              </a:spcAft>
              <a:buClr>
                <a:srgbClr val="FFFFFF"/>
              </a:buClr>
              <a:buSzPts val="1200"/>
              <a:buNone/>
              <a:defRPr sz="1200">
                <a:solidFill>
                  <a:srgbClr val="FFFFFF"/>
                </a:solidFill>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60" name="Google Shape;160;p2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61" name="Google Shape;161;p23"/>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3"/>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3"/>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3"/>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66"/>
        <p:cNvGrpSpPr/>
        <p:nvPr/>
      </p:nvGrpSpPr>
      <p:grpSpPr>
        <a:xfrm>
          <a:off x="0" y="0"/>
          <a:ext cx="0" cy="0"/>
          <a:chOff x="0" y="0"/>
          <a:chExt cx="0" cy="0"/>
        </a:xfrm>
      </p:grpSpPr>
      <p:pic>
        <p:nvPicPr>
          <p:cNvPr id="167" name="Google Shape;167;p24"/>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68" name="Google Shape;168;p24"/>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69" name="Google Shape;169;p24"/>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70" name="Google Shape;170;p24"/>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4"/>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4"/>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4"/>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74" name="Google Shape;174;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77" name="Google Shape;177;p25"/>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
        <p:nvSpPr>
          <p:cNvPr id="178" name="Google Shape;178;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9"/>
        <p:cNvGrpSpPr/>
        <p:nvPr/>
      </p:nvGrpSpPr>
      <p:grpSpPr>
        <a:xfrm>
          <a:off x="0" y="0"/>
          <a:ext cx="0" cy="0"/>
          <a:chOff x="0" y="0"/>
          <a:chExt cx="0" cy="0"/>
        </a:xfrm>
      </p:grpSpPr>
      <p:sp>
        <p:nvSpPr>
          <p:cNvPr id="180" name="Google Shape;180;p26"/>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81"/>
        <p:cNvGrpSpPr/>
        <p:nvPr/>
      </p:nvGrpSpPr>
      <p:grpSpPr>
        <a:xfrm>
          <a:off x="0" y="0"/>
          <a:ext cx="0" cy="0"/>
          <a:chOff x="0" y="0"/>
          <a:chExt cx="0" cy="0"/>
        </a:xfrm>
      </p:grpSpPr>
      <p:sp>
        <p:nvSpPr>
          <p:cNvPr id="182" name="Google Shape;182;p27"/>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3" name="Google Shape;183;p27"/>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FFFFFF"/>
        </a:solidFill>
        <a:effectLst/>
      </p:bgPr>
    </p:bg>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000000"/>
              </a:buClr>
              <a:buSzPts val="3500"/>
              <a:buNone/>
              <a:defRPr sz="3500">
                <a:solidFill>
                  <a:srgbClr val="000000"/>
                </a:solidFill>
              </a:defRPr>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189" name="Google Shape;189;p29"/>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9"/>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9"/>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29"/>
          <p:cNvPicPr preferRelativeResize="0"/>
          <p:nvPr/>
        </p:nvPicPr>
        <p:blipFill rotWithShape="1">
          <a:blip r:embed="rId2">
            <a:alphaModFix/>
          </a:blip>
          <a:srcRect/>
          <a:stretch/>
        </p:blipFill>
        <p:spPr>
          <a:xfrm>
            <a:off x="7434400" y="4611843"/>
            <a:ext cx="1517769" cy="32963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93"/>
        <p:cNvGrpSpPr/>
        <p:nvPr/>
      </p:nvGrpSpPr>
      <p:grpSpPr>
        <a:xfrm>
          <a:off x="0" y="0"/>
          <a:ext cx="0" cy="0"/>
          <a:chOff x="0" y="0"/>
          <a:chExt cx="0" cy="0"/>
        </a:xfrm>
      </p:grpSpPr>
      <p:grpSp>
        <p:nvGrpSpPr>
          <p:cNvPr id="194" name="Google Shape;194;p30"/>
          <p:cNvGrpSpPr/>
          <p:nvPr/>
        </p:nvGrpSpPr>
        <p:grpSpPr>
          <a:xfrm>
            <a:off x="3500203" y="-104622"/>
            <a:ext cx="5769348" cy="5951750"/>
            <a:chOff x="3458353" y="512653"/>
            <a:chExt cx="5769348" cy="5951750"/>
          </a:xfrm>
        </p:grpSpPr>
        <p:pic>
          <p:nvPicPr>
            <p:cNvPr id="195" name="Google Shape;195;p30"/>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196" name="Google Shape;196;p30"/>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197" name="Google Shape;197;p3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198" name="Google Shape;198;p30"/>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0"/>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0"/>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0"/>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202"/>
        <p:cNvGrpSpPr/>
        <p:nvPr/>
      </p:nvGrpSpPr>
      <p:grpSpPr>
        <a:xfrm>
          <a:off x="0" y="0"/>
          <a:ext cx="0" cy="0"/>
          <a:chOff x="0" y="0"/>
          <a:chExt cx="0" cy="0"/>
        </a:xfrm>
      </p:grpSpPr>
      <p:grpSp>
        <p:nvGrpSpPr>
          <p:cNvPr id="203" name="Google Shape;203;p31"/>
          <p:cNvGrpSpPr/>
          <p:nvPr/>
        </p:nvGrpSpPr>
        <p:grpSpPr>
          <a:xfrm>
            <a:off x="384048" y="0"/>
            <a:ext cx="2222100" cy="1115399"/>
            <a:chOff x="2500250" y="2823612"/>
            <a:chExt cx="2222100" cy="1115399"/>
          </a:xfrm>
        </p:grpSpPr>
        <p:sp>
          <p:nvSpPr>
            <p:cNvPr id="204" name="Google Shape;204;p31"/>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1"/>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1"/>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 name="Google Shape;207;p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000000"/>
              </a:buClr>
              <a:buSzPts val="2400"/>
              <a:buNone/>
              <a:defRPr sz="2400">
                <a:solidFill>
                  <a:srgbClr val="000000"/>
                </a:solidFill>
              </a:defRPr>
            </a:lvl2pPr>
            <a:lvl3pPr lvl="2" algn="l" rtl="0">
              <a:lnSpc>
                <a:spcPct val="100000"/>
              </a:lnSpc>
              <a:spcBef>
                <a:spcPts val="0"/>
              </a:spcBef>
              <a:spcAft>
                <a:spcPts val="0"/>
              </a:spcAft>
              <a:buClr>
                <a:srgbClr val="000000"/>
              </a:buClr>
              <a:buSzPts val="2400"/>
              <a:buNone/>
              <a:defRPr sz="2400">
                <a:solidFill>
                  <a:srgbClr val="000000"/>
                </a:solidFill>
              </a:defRPr>
            </a:lvl3pPr>
            <a:lvl4pPr lvl="3" algn="l" rtl="0">
              <a:lnSpc>
                <a:spcPct val="100000"/>
              </a:lnSpc>
              <a:spcBef>
                <a:spcPts val="0"/>
              </a:spcBef>
              <a:spcAft>
                <a:spcPts val="0"/>
              </a:spcAft>
              <a:buClr>
                <a:srgbClr val="000000"/>
              </a:buClr>
              <a:buSzPts val="2400"/>
              <a:buNone/>
              <a:defRPr sz="2400">
                <a:solidFill>
                  <a:srgbClr val="000000"/>
                </a:solidFill>
              </a:defRPr>
            </a:lvl4pPr>
            <a:lvl5pPr lvl="4" algn="l" rtl="0">
              <a:lnSpc>
                <a:spcPct val="100000"/>
              </a:lnSpc>
              <a:spcBef>
                <a:spcPts val="0"/>
              </a:spcBef>
              <a:spcAft>
                <a:spcPts val="0"/>
              </a:spcAft>
              <a:buClr>
                <a:srgbClr val="000000"/>
              </a:buClr>
              <a:buSzPts val="2400"/>
              <a:buNone/>
              <a:defRPr sz="2400">
                <a:solidFill>
                  <a:srgbClr val="000000"/>
                </a:solidFill>
              </a:defRPr>
            </a:lvl5pPr>
            <a:lvl6pPr lvl="5" algn="l" rtl="0">
              <a:lnSpc>
                <a:spcPct val="100000"/>
              </a:lnSpc>
              <a:spcBef>
                <a:spcPts val="0"/>
              </a:spcBef>
              <a:spcAft>
                <a:spcPts val="0"/>
              </a:spcAft>
              <a:buClr>
                <a:srgbClr val="000000"/>
              </a:buClr>
              <a:buSzPts val="2400"/>
              <a:buNone/>
              <a:defRPr sz="2400">
                <a:solidFill>
                  <a:srgbClr val="000000"/>
                </a:solidFill>
              </a:defRPr>
            </a:lvl6pPr>
            <a:lvl7pPr lvl="6" algn="l" rtl="0">
              <a:lnSpc>
                <a:spcPct val="100000"/>
              </a:lnSpc>
              <a:spcBef>
                <a:spcPts val="0"/>
              </a:spcBef>
              <a:spcAft>
                <a:spcPts val="0"/>
              </a:spcAft>
              <a:buClr>
                <a:srgbClr val="000000"/>
              </a:buClr>
              <a:buSzPts val="2400"/>
              <a:buNone/>
              <a:defRPr sz="2400">
                <a:solidFill>
                  <a:srgbClr val="000000"/>
                </a:solidFill>
              </a:defRPr>
            </a:lvl7pPr>
            <a:lvl8pPr lvl="7" algn="l" rtl="0">
              <a:lnSpc>
                <a:spcPct val="100000"/>
              </a:lnSpc>
              <a:spcBef>
                <a:spcPts val="0"/>
              </a:spcBef>
              <a:spcAft>
                <a:spcPts val="0"/>
              </a:spcAft>
              <a:buClr>
                <a:srgbClr val="000000"/>
              </a:buClr>
              <a:buSzPts val="2400"/>
              <a:buNone/>
              <a:defRPr sz="2400">
                <a:solidFill>
                  <a:srgbClr val="000000"/>
                </a:solidFill>
              </a:defRPr>
            </a:lvl8pPr>
            <a:lvl9pPr lvl="8" algn="l" rtl="0">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208" name="Google Shape;208;p3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rtl="0">
              <a:lnSpc>
                <a:spcPct val="100000"/>
              </a:lnSpc>
              <a:spcBef>
                <a:spcPts val="0"/>
              </a:spcBef>
              <a:spcAft>
                <a:spcPts val="0"/>
              </a:spcAft>
              <a:buClr>
                <a:srgbClr val="000000"/>
              </a:buClr>
              <a:buSzPts val="2700"/>
              <a:buNone/>
              <a:defRPr>
                <a:solidFill>
                  <a:srgbClr val="000000"/>
                </a:solidFill>
              </a:defRPr>
            </a:lvl2pPr>
            <a:lvl3pPr lvl="2" algn="l" rtl="0">
              <a:lnSpc>
                <a:spcPct val="100000"/>
              </a:lnSpc>
              <a:spcBef>
                <a:spcPts val="0"/>
              </a:spcBef>
              <a:spcAft>
                <a:spcPts val="0"/>
              </a:spcAft>
              <a:buClr>
                <a:srgbClr val="000000"/>
              </a:buClr>
              <a:buSzPts val="2700"/>
              <a:buNone/>
              <a:defRPr>
                <a:solidFill>
                  <a:srgbClr val="000000"/>
                </a:solidFill>
              </a:defRPr>
            </a:lvl3pPr>
            <a:lvl4pPr lvl="3" algn="l" rtl="0">
              <a:lnSpc>
                <a:spcPct val="100000"/>
              </a:lnSpc>
              <a:spcBef>
                <a:spcPts val="0"/>
              </a:spcBef>
              <a:spcAft>
                <a:spcPts val="0"/>
              </a:spcAft>
              <a:buClr>
                <a:srgbClr val="000000"/>
              </a:buClr>
              <a:buSzPts val="2700"/>
              <a:buNone/>
              <a:defRPr>
                <a:solidFill>
                  <a:srgbClr val="000000"/>
                </a:solidFill>
              </a:defRPr>
            </a:lvl4pPr>
            <a:lvl5pPr lvl="4" algn="l" rtl="0">
              <a:lnSpc>
                <a:spcPct val="100000"/>
              </a:lnSpc>
              <a:spcBef>
                <a:spcPts val="0"/>
              </a:spcBef>
              <a:spcAft>
                <a:spcPts val="0"/>
              </a:spcAft>
              <a:buClr>
                <a:srgbClr val="000000"/>
              </a:buClr>
              <a:buSzPts val="2700"/>
              <a:buNone/>
              <a:defRPr>
                <a:solidFill>
                  <a:srgbClr val="000000"/>
                </a:solidFill>
              </a:defRPr>
            </a:lvl5pPr>
            <a:lvl6pPr lvl="5" algn="l" rtl="0">
              <a:lnSpc>
                <a:spcPct val="100000"/>
              </a:lnSpc>
              <a:spcBef>
                <a:spcPts val="0"/>
              </a:spcBef>
              <a:spcAft>
                <a:spcPts val="0"/>
              </a:spcAft>
              <a:buClr>
                <a:srgbClr val="000000"/>
              </a:buClr>
              <a:buSzPts val="1900"/>
              <a:buNone/>
              <a:defRPr>
                <a:solidFill>
                  <a:srgbClr val="000000"/>
                </a:solidFill>
              </a:defRPr>
            </a:lvl6pPr>
            <a:lvl7pPr lvl="6" algn="l" rtl="0">
              <a:lnSpc>
                <a:spcPct val="100000"/>
              </a:lnSpc>
              <a:spcBef>
                <a:spcPts val="0"/>
              </a:spcBef>
              <a:spcAft>
                <a:spcPts val="0"/>
              </a:spcAft>
              <a:buClr>
                <a:srgbClr val="000000"/>
              </a:buClr>
              <a:buSzPts val="2700"/>
              <a:buNone/>
              <a:defRPr>
                <a:solidFill>
                  <a:srgbClr val="000000"/>
                </a:solidFill>
              </a:defRPr>
            </a:lvl7pPr>
            <a:lvl8pPr lvl="7" algn="l" rtl="0">
              <a:lnSpc>
                <a:spcPct val="100000"/>
              </a:lnSpc>
              <a:spcBef>
                <a:spcPts val="0"/>
              </a:spcBef>
              <a:spcAft>
                <a:spcPts val="0"/>
              </a:spcAft>
              <a:buClr>
                <a:srgbClr val="000000"/>
              </a:buClr>
              <a:buSzPts val="2700"/>
              <a:buNone/>
              <a:defRPr>
                <a:solidFill>
                  <a:srgbClr val="000000"/>
                </a:solidFill>
              </a:defRPr>
            </a:lvl8pPr>
            <a:lvl9pPr lvl="8" algn="l" rtl="0">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FFFFFF"/>
        </a:solid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FFFFFF"/>
              </a:buClr>
              <a:buSzPts val="2400"/>
              <a:buNone/>
              <a:defRPr sz="2400">
                <a:solidFill>
                  <a:srgbClr val="FFFFFF"/>
                </a:solidFill>
              </a:defRPr>
            </a:lvl2pPr>
            <a:lvl3pPr lvl="2" algn="l" rtl="0">
              <a:lnSpc>
                <a:spcPct val="100000"/>
              </a:lnSpc>
              <a:spcBef>
                <a:spcPts val="0"/>
              </a:spcBef>
              <a:spcAft>
                <a:spcPts val="0"/>
              </a:spcAft>
              <a:buClr>
                <a:srgbClr val="FFFFFF"/>
              </a:buClr>
              <a:buSzPts val="2400"/>
              <a:buNone/>
              <a:defRPr sz="2400">
                <a:solidFill>
                  <a:srgbClr val="FFFFFF"/>
                </a:solidFill>
              </a:defRPr>
            </a:lvl3pPr>
            <a:lvl4pPr lvl="3" algn="l" rtl="0">
              <a:lnSpc>
                <a:spcPct val="100000"/>
              </a:lnSpc>
              <a:spcBef>
                <a:spcPts val="0"/>
              </a:spcBef>
              <a:spcAft>
                <a:spcPts val="0"/>
              </a:spcAft>
              <a:buClr>
                <a:srgbClr val="FFFFFF"/>
              </a:buClr>
              <a:buSzPts val="2400"/>
              <a:buNone/>
              <a:defRPr sz="2400">
                <a:solidFill>
                  <a:srgbClr val="FFFFFF"/>
                </a:solidFill>
              </a:defRPr>
            </a:lvl4pPr>
            <a:lvl5pPr lvl="4" algn="l" rtl="0">
              <a:lnSpc>
                <a:spcPct val="100000"/>
              </a:lnSpc>
              <a:spcBef>
                <a:spcPts val="0"/>
              </a:spcBef>
              <a:spcAft>
                <a:spcPts val="0"/>
              </a:spcAft>
              <a:buClr>
                <a:srgbClr val="FFFFFF"/>
              </a:buClr>
              <a:buSzPts val="2400"/>
              <a:buNone/>
              <a:defRPr sz="2400">
                <a:solidFill>
                  <a:srgbClr val="FFFFFF"/>
                </a:solidFill>
              </a:defRPr>
            </a:lvl5pPr>
            <a:lvl6pPr lvl="5" algn="l" rtl="0">
              <a:lnSpc>
                <a:spcPct val="100000"/>
              </a:lnSpc>
              <a:spcBef>
                <a:spcPts val="0"/>
              </a:spcBef>
              <a:spcAft>
                <a:spcPts val="0"/>
              </a:spcAft>
              <a:buClr>
                <a:srgbClr val="FFFFFF"/>
              </a:buClr>
              <a:buSzPts val="2400"/>
              <a:buNone/>
              <a:defRPr sz="2400">
                <a:solidFill>
                  <a:srgbClr val="FFFFFF"/>
                </a:solidFill>
              </a:defRPr>
            </a:lvl6pPr>
            <a:lvl7pPr lvl="6" algn="l" rtl="0">
              <a:lnSpc>
                <a:spcPct val="100000"/>
              </a:lnSpc>
              <a:spcBef>
                <a:spcPts val="0"/>
              </a:spcBef>
              <a:spcAft>
                <a:spcPts val="0"/>
              </a:spcAft>
              <a:buClr>
                <a:srgbClr val="FFFFFF"/>
              </a:buClr>
              <a:buSzPts val="2400"/>
              <a:buNone/>
              <a:defRPr sz="2400">
                <a:solidFill>
                  <a:srgbClr val="FFFFFF"/>
                </a:solidFill>
              </a:defRPr>
            </a:lvl7pPr>
            <a:lvl8pPr lvl="7" algn="l" rtl="0">
              <a:lnSpc>
                <a:spcPct val="100000"/>
              </a:lnSpc>
              <a:spcBef>
                <a:spcPts val="0"/>
              </a:spcBef>
              <a:spcAft>
                <a:spcPts val="0"/>
              </a:spcAft>
              <a:buClr>
                <a:srgbClr val="FFFFFF"/>
              </a:buClr>
              <a:buSzPts val="2400"/>
              <a:buNone/>
              <a:defRPr sz="2400">
                <a:solidFill>
                  <a:srgbClr val="FFFFFF"/>
                </a:solidFill>
              </a:defRPr>
            </a:lvl8pPr>
            <a:lvl9pPr lvl="8" algn="l"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211" name="Google Shape;211;p32"/>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212" name="Google Shape;212;p32"/>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213" name="Google Shape;213;p32"/>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214" name="Google Shape;214;p32"/>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2"/>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2"/>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219" name="Google Shape;219;p33"/>
          <p:cNvGrpSpPr/>
          <p:nvPr/>
        </p:nvGrpSpPr>
        <p:grpSpPr>
          <a:xfrm>
            <a:off x="3500203" y="-104622"/>
            <a:ext cx="5769348" cy="5951750"/>
            <a:chOff x="3458353" y="512653"/>
            <a:chExt cx="5769348" cy="5951750"/>
          </a:xfrm>
        </p:grpSpPr>
        <p:pic>
          <p:nvPicPr>
            <p:cNvPr id="220" name="Google Shape;220;p33"/>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221" name="Google Shape;221;p33"/>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222" name="Google Shape;222;p33"/>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3"/>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3"/>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 name="Google Shape;225;p33"/>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226" name="Google Shape;226;p33"/>
          <p:cNvPicPr preferRelativeResize="0"/>
          <p:nvPr/>
        </p:nvPicPr>
        <p:blipFill rotWithShape="1">
          <a:blip r:embed="rId4">
            <a:alphaModFix/>
          </a:blip>
          <a:srcRect l="7347" t="32550" r="7611" b="28968"/>
          <a:stretch/>
        </p:blipFill>
        <p:spPr>
          <a:xfrm>
            <a:off x="288000" y="4389675"/>
            <a:ext cx="2088003" cy="4285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230"/>
        <p:cNvGrpSpPr/>
        <p:nvPr/>
      </p:nvGrpSpPr>
      <p:grpSpPr>
        <a:xfrm>
          <a:off x="0" y="0"/>
          <a:ext cx="0" cy="0"/>
          <a:chOff x="0" y="0"/>
          <a:chExt cx="0" cy="0"/>
        </a:xfrm>
      </p:grpSpPr>
      <p:sp>
        <p:nvSpPr>
          <p:cNvPr id="231" name="Google Shape;231;p3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34" name="Google Shape;234;p3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235" name="Google Shape;235;p3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236"/>
        <p:cNvGrpSpPr/>
        <p:nvPr/>
      </p:nvGrpSpPr>
      <p:grpSpPr>
        <a:xfrm>
          <a:off x="0" y="0"/>
          <a:ext cx="0" cy="0"/>
          <a:chOff x="0" y="0"/>
          <a:chExt cx="0" cy="0"/>
        </a:xfrm>
      </p:grpSpPr>
      <p:sp>
        <p:nvSpPr>
          <p:cNvPr id="237" name="Google Shape;237;p3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40" name="Google Shape;240;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43" name="Google Shape;243;p3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49" name="Google Shape;249;p40"/>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0"/>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0"/>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0"/>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53" name="Google Shape;253;p40"/>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54" name="Google Shape;254;p40"/>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57" name="Google Shape;257;p41"/>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1"/>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1"/>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1"/>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61" name="Google Shape;261;p41"/>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64" name="Google Shape;264;p42"/>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2"/>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2"/>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42"/>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68" name="Google Shape;268;p42"/>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71" name="Google Shape;271;p43"/>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43"/>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274"/>
        <p:cNvGrpSpPr/>
        <p:nvPr/>
      </p:nvGrpSpPr>
      <p:grpSpPr>
        <a:xfrm>
          <a:off x="0" y="0"/>
          <a:ext cx="0" cy="0"/>
          <a:chOff x="0" y="0"/>
          <a:chExt cx="0" cy="0"/>
        </a:xfrm>
      </p:grpSpPr>
      <p:sp>
        <p:nvSpPr>
          <p:cNvPr id="275" name="Google Shape;275;p4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276" name="Google Shape;276;p44"/>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277" name="Google Shape;277;p44"/>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278" name="Google Shape;278;p44"/>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279"/>
        <p:cNvGrpSpPr/>
        <p:nvPr/>
      </p:nvGrpSpPr>
      <p:grpSpPr>
        <a:xfrm>
          <a:off x="0" y="0"/>
          <a:ext cx="0" cy="0"/>
          <a:chOff x="0" y="0"/>
          <a:chExt cx="0" cy="0"/>
        </a:xfrm>
      </p:grpSpPr>
      <p:sp>
        <p:nvSpPr>
          <p:cNvPr id="280" name="Google Shape;280;p45"/>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281" name="Google Shape;281;p45"/>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82" name="Google Shape;282;p45"/>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283"/>
        <p:cNvGrpSpPr/>
        <p:nvPr/>
      </p:nvGrpSpPr>
      <p:grpSpPr>
        <a:xfrm>
          <a:off x="0" y="0"/>
          <a:ext cx="0" cy="0"/>
          <a:chOff x="0" y="0"/>
          <a:chExt cx="0" cy="0"/>
        </a:xfrm>
      </p:grpSpPr>
      <p:sp>
        <p:nvSpPr>
          <p:cNvPr id="284" name="Google Shape;284;p46"/>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285" name="Google Shape;285;p46"/>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286" name="Google Shape;286;p46"/>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287" name="Google Shape;287;p46"/>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288" name="Google Shape;288;p46"/>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9" name="Google Shape;289;p46"/>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290"/>
        <p:cNvGrpSpPr/>
        <p:nvPr/>
      </p:nvGrpSpPr>
      <p:grpSpPr>
        <a:xfrm>
          <a:off x="0" y="0"/>
          <a:ext cx="0" cy="0"/>
          <a:chOff x="0" y="0"/>
          <a:chExt cx="0" cy="0"/>
        </a:xfrm>
      </p:grpSpPr>
      <p:sp>
        <p:nvSpPr>
          <p:cNvPr id="291" name="Google Shape;291;p47"/>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292" name="Google Shape;292;p47"/>
          <p:cNvGrpSpPr/>
          <p:nvPr/>
        </p:nvGrpSpPr>
        <p:grpSpPr>
          <a:xfrm>
            <a:off x="4870457" y="830750"/>
            <a:ext cx="4589517" cy="4887577"/>
            <a:chOff x="3458353" y="512653"/>
            <a:chExt cx="5769348" cy="5951750"/>
          </a:xfrm>
        </p:grpSpPr>
        <p:pic>
          <p:nvPicPr>
            <p:cNvPr id="293" name="Google Shape;293;p47"/>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294" name="Google Shape;294;p47"/>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295" name="Google Shape;295;p47"/>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7"/>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7"/>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8" name="Google Shape;298;p47"/>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299" name="Google Shape;299;p47"/>
          <p:cNvPicPr preferRelativeResize="0"/>
          <p:nvPr/>
        </p:nvPicPr>
        <p:blipFill rotWithShape="1">
          <a:blip r:embed="rId4">
            <a:alphaModFix/>
          </a:blip>
          <a:srcRect l="7347" t="32550" r="7611" b="28968"/>
          <a:stretch/>
        </p:blipFill>
        <p:spPr>
          <a:xfrm>
            <a:off x="288000" y="4389675"/>
            <a:ext cx="2088003" cy="4285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300"/>
        <p:cNvGrpSpPr/>
        <p:nvPr/>
      </p:nvGrpSpPr>
      <p:grpSpPr>
        <a:xfrm>
          <a:off x="0" y="0"/>
          <a:ext cx="0" cy="0"/>
          <a:chOff x="0" y="0"/>
          <a:chExt cx="0" cy="0"/>
        </a:xfrm>
      </p:grpSpPr>
      <p:sp>
        <p:nvSpPr>
          <p:cNvPr id="301" name="Google Shape;301;p48"/>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303" name="Google Shape;303;p48"/>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304" name="Google Shape;304;p48"/>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305" name="Google Shape;305;p48"/>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8"/>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8"/>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8"/>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309"/>
        <p:cNvGrpSpPr/>
        <p:nvPr/>
      </p:nvGrpSpPr>
      <p:grpSpPr>
        <a:xfrm>
          <a:off x="0" y="0"/>
          <a:ext cx="0" cy="0"/>
          <a:chOff x="0" y="0"/>
          <a:chExt cx="0" cy="0"/>
        </a:xfrm>
      </p:grpSpPr>
      <p:sp>
        <p:nvSpPr>
          <p:cNvPr id="310" name="Google Shape;310;p49"/>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312" name="Google Shape;312;p49"/>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313" name="Google Shape;313;p49"/>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314" name="Google Shape;314;p49"/>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9"/>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9"/>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9"/>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318"/>
        <p:cNvGrpSpPr/>
        <p:nvPr/>
      </p:nvGrpSpPr>
      <p:grpSpPr>
        <a:xfrm>
          <a:off x="0" y="0"/>
          <a:ext cx="0" cy="0"/>
          <a:chOff x="0" y="0"/>
          <a:chExt cx="0" cy="0"/>
        </a:xfrm>
      </p:grpSpPr>
      <p:pic>
        <p:nvPicPr>
          <p:cNvPr id="319" name="Google Shape;319;p50"/>
          <p:cNvPicPr preferRelativeResize="0"/>
          <p:nvPr/>
        </p:nvPicPr>
        <p:blipFill rotWithShape="1">
          <a:blip r:embed="rId2">
            <a:alphaModFix/>
          </a:blip>
          <a:srcRect/>
          <a:stretch/>
        </p:blipFill>
        <p:spPr>
          <a:xfrm>
            <a:off x="0" y="-500"/>
            <a:ext cx="9143994" cy="5144491"/>
          </a:xfrm>
          <a:prstGeom prst="rect">
            <a:avLst/>
          </a:prstGeom>
          <a:noFill/>
          <a:ln>
            <a:noFill/>
          </a:ln>
        </p:spPr>
      </p:pic>
      <p:pic>
        <p:nvPicPr>
          <p:cNvPr id="320" name="Google Shape;320;p50"/>
          <p:cNvPicPr preferRelativeResize="0"/>
          <p:nvPr/>
        </p:nvPicPr>
        <p:blipFill rotWithShape="1">
          <a:blip r:embed="rId3">
            <a:alphaModFix amt="64000"/>
          </a:blip>
          <a:srcRect/>
          <a:stretch/>
        </p:blipFill>
        <p:spPr>
          <a:xfrm>
            <a:off x="2887524" y="1440500"/>
            <a:ext cx="7480525" cy="3703000"/>
          </a:xfrm>
          <a:prstGeom prst="rect">
            <a:avLst/>
          </a:prstGeom>
          <a:noFill/>
          <a:ln>
            <a:noFill/>
          </a:ln>
        </p:spPr>
      </p:pic>
      <p:pic>
        <p:nvPicPr>
          <p:cNvPr id="321" name="Google Shape;321;p50"/>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322" name="Google Shape;322;p50"/>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0"/>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0"/>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0"/>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5100"/>
              <a:buNone/>
              <a:defRPr/>
            </a:lvl2pPr>
            <a:lvl3pPr lvl="2" algn="ctr" rtl="0">
              <a:lnSpc>
                <a:spcPct val="100000"/>
              </a:lnSpc>
              <a:spcBef>
                <a:spcPts val="0"/>
              </a:spcBef>
              <a:spcAft>
                <a:spcPts val="0"/>
              </a:spcAft>
              <a:buSzPts val="5100"/>
              <a:buNone/>
              <a:defRPr/>
            </a:lvl3pPr>
            <a:lvl4pPr lvl="3" algn="ctr" rtl="0">
              <a:lnSpc>
                <a:spcPct val="100000"/>
              </a:lnSpc>
              <a:spcBef>
                <a:spcPts val="0"/>
              </a:spcBef>
              <a:spcAft>
                <a:spcPts val="0"/>
              </a:spcAft>
              <a:buSzPts val="5100"/>
              <a:buNone/>
              <a:defRPr/>
            </a:lvl4pPr>
            <a:lvl5pPr lvl="4" algn="ctr" rtl="0">
              <a:lnSpc>
                <a:spcPct val="100000"/>
              </a:lnSpc>
              <a:spcBef>
                <a:spcPts val="0"/>
              </a:spcBef>
              <a:spcAft>
                <a:spcPts val="0"/>
              </a:spcAft>
              <a:buSzPts val="5100"/>
              <a:buNone/>
              <a:defRPr/>
            </a:lvl5pPr>
            <a:lvl6pPr lvl="5" algn="ctr" rtl="0">
              <a:lnSpc>
                <a:spcPct val="100000"/>
              </a:lnSpc>
              <a:spcBef>
                <a:spcPts val="0"/>
              </a:spcBef>
              <a:spcAft>
                <a:spcPts val="0"/>
              </a:spcAft>
              <a:buSzPts val="5100"/>
              <a:buNone/>
              <a:defRPr/>
            </a:lvl6pPr>
            <a:lvl7pPr lvl="6" algn="ctr" rtl="0">
              <a:lnSpc>
                <a:spcPct val="100000"/>
              </a:lnSpc>
              <a:spcBef>
                <a:spcPts val="0"/>
              </a:spcBef>
              <a:spcAft>
                <a:spcPts val="0"/>
              </a:spcAft>
              <a:buSzPts val="5100"/>
              <a:buNone/>
              <a:defRPr/>
            </a:lvl7pPr>
            <a:lvl8pPr lvl="7" algn="ctr" rtl="0">
              <a:lnSpc>
                <a:spcPct val="100000"/>
              </a:lnSpc>
              <a:spcBef>
                <a:spcPts val="0"/>
              </a:spcBef>
              <a:spcAft>
                <a:spcPts val="0"/>
              </a:spcAft>
              <a:buSzPts val="5100"/>
              <a:buNone/>
              <a:defRPr/>
            </a:lvl8pPr>
            <a:lvl9pPr lvl="8" algn="ctr" rtl="0">
              <a:lnSpc>
                <a:spcPct val="100000"/>
              </a:lnSpc>
              <a:spcBef>
                <a:spcPts val="0"/>
              </a:spcBef>
              <a:spcAft>
                <a:spcPts val="0"/>
              </a:spcAft>
              <a:buSzPts val="5100"/>
              <a:buNone/>
              <a:defRPr/>
            </a:lvl9pPr>
          </a:lstStyle>
          <a:p>
            <a:endParaRPr/>
          </a:p>
        </p:txBody>
      </p:sp>
      <p:sp>
        <p:nvSpPr>
          <p:cNvPr id="328" name="Google Shape;328;p51"/>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rtl="0">
              <a:lnSpc>
                <a:spcPct val="100000"/>
              </a:lnSpc>
              <a:spcBef>
                <a:spcPts val="0"/>
              </a:spcBef>
              <a:spcAft>
                <a:spcPts val="0"/>
              </a:spcAft>
              <a:buSzPts val="1500"/>
              <a:buNone/>
              <a:defRPr sz="1500"/>
            </a:lvl1pPr>
            <a:lvl2pPr marL="914400" lvl="1" indent="-228600" algn="ctr" rtl="0">
              <a:lnSpc>
                <a:spcPct val="100000"/>
              </a:lnSpc>
              <a:spcBef>
                <a:spcPts val="0"/>
              </a:spcBef>
              <a:spcAft>
                <a:spcPts val="0"/>
              </a:spcAft>
              <a:buSzPts val="1500"/>
              <a:buNone/>
              <a:defRPr sz="1500"/>
            </a:lvl2pPr>
            <a:lvl3pPr marL="1371600" lvl="2" indent="-228600" algn="ctr" rtl="0">
              <a:lnSpc>
                <a:spcPct val="100000"/>
              </a:lnSpc>
              <a:spcBef>
                <a:spcPts val="0"/>
              </a:spcBef>
              <a:spcAft>
                <a:spcPts val="0"/>
              </a:spcAft>
              <a:buSzPts val="1500"/>
              <a:buNone/>
              <a:defRPr sz="1500"/>
            </a:lvl3pPr>
            <a:lvl4pPr marL="1828800" lvl="3" indent="-228600" algn="ctr" rtl="0">
              <a:lnSpc>
                <a:spcPct val="100000"/>
              </a:lnSpc>
              <a:spcBef>
                <a:spcPts val="0"/>
              </a:spcBef>
              <a:spcAft>
                <a:spcPts val="0"/>
              </a:spcAft>
              <a:buSzPts val="1500"/>
              <a:buNone/>
              <a:defRPr sz="1500"/>
            </a:lvl4pPr>
            <a:lvl5pPr marL="2286000" lvl="4" indent="-228600" algn="ctr" rtl="0">
              <a:lnSpc>
                <a:spcPct val="100000"/>
              </a:lnSpc>
              <a:spcBef>
                <a:spcPts val="0"/>
              </a:spcBef>
              <a:spcAft>
                <a:spcPts val="0"/>
              </a:spcAft>
              <a:buSzPts val="1500"/>
              <a:buNone/>
              <a:defRPr sz="1500"/>
            </a:lvl5pPr>
            <a:lvl6pPr marL="2743200" lvl="5" indent="-323850" algn="ctr" rtl="0">
              <a:lnSpc>
                <a:spcPct val="100000"/>
              </a:lnSpc>
              <a:spcBef>
                <a:spcPts val="0"/>
              </a:spcBef>
              <a:spcAft>
                <a:spcPts val="0"/>
              </a:spcAft>
              <a:buSzPts val="1500"/>
              <a:buChar char="•"/>
              <a:defRPr sz="1500"/>
            </a:lvl6pPr>
            <a:lvl7pPr marL="3200400" lvl="6" indent="-323850" algn="ctr" rtl="0">
              <a:lnSpc>
                <a:spcPct val="100000"/>
              </a:lnSpc>
              <a:spcBef>
                <a:spcPts val="0"/>
              </a:spcBef>
              <a:spcAft>
                <a:spcPts val="0"/>
              </a:spcAft>
              <a:buSzPts val="1500"/>
              <a:buChar char="•"/>
              <a:defRPr sz="1500"/>
            </a:lvl7pPr>
            <a:lvl8pPr marL="3657600" lvl="7" indent="-323850" algn="ctr" rtl="0">
              <a:lnSpc>
                <a:spcPct val="100000"/>
              </a:lnSpc>
              <a:spcBef>
                <a:spcPts val="0"/>
              </a:spcBef>
              <a:spcAft>
                <a:spcPts val="0"/>
              </a:spcAft>
              <a:buSzPts val="1500"/>
              <a:buChar char="•"/>
              <a:defRPr sz="1500"/>
            </a:lvl8pPr>
            <a:lvl9pPr marL="4114800" lvl="8" indent="-323850" algn="ctr"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329"/>
        <p:cNvGrpSpPr/>
        <p:nvPr/>
      </p:nvGrpSpPr>
      <p:grpSpPr>
        <a:xfrm>
          <a:off x="0" y="0"/>
          <a:ext cx="0" cy="0"/>
          <a:chOff x="0" y="0"/>
          <a:chExt cx="0" cy="0"/>
        </a:xfrm>
      </p:grpSpPr>
      <p:sp>
        <p:nvSpPr>
          <p:cNvPr id="330" name="Google Shape;330;p52"/>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331"/>
        <p:cNvGrpSpPr/>
        <p:nvPr/>
      </p:nvGrpSpPr>
      <p:grpSpPr>
        <a:xfrm>
          <a:off x="0" y="0"/>
          <a:ext cx="0" cy="0"/>
          <a:chOff x="0" y="0"/>
          <a:chExt cx="0" cy="0"/>
        </a:xfrm>
      </p:grpSpPr>
      <p:sp>
        <p:nvSpPr>
          <p:cNvPr id="332" name="Google Shape;332;p53"/>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3" name="Google Shape;333;p53"/>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337"/>
        <p:cNvGrpSpPr/>
        <p:nvPr/>
      </p:nvGrpSpPr>
      <p:grpSpPr>
        <a:xfrm>
          <a:off x="0" y="0"/>
          <a:ext cx="0" cy="0"/>
          <a:chOff x="0" y="0"/>
          <a:chExt cx="0" cy="0"/>
        </a:xfrm>
      </p:grpSpPr>
      <p:sp>
        <p:nvSpPr>
          <p:cNvPr id="338" name="Google Shape;338;p5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340" name="Google Shape;340;p5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000000"/>
              </a:buClr>
              <a:buSzPts val="1200"/>
              <a:buChar char="•"/>
              <a:defRPr sz="1200">
                <a:solidFill>
                  <a:srgbClr val="000000"/>
                </a:solidFill>
              </a:defRPr>
            </a:lvl6pPr>
            <a:lvl7pPr marL="3200400" lvl="6" indent="-304800" algn="l" rtl="0">
              <a:lnSpc>
                <a:spcPct val="90000"/>
              </a:lnSpc>
              <a:spcBef>
                <a:spcPts val="500"/>
              </a:spcBef>
              <a:spcAft>
                <a:spcPts val="0"/>
              </a:spcAft>
              <a:buClr>
                <a:srgbClr val="000000"/>
              </a:buClr>
              <a:buSzPts val="1200"/>
              <a:buChar char="•"/>
              <a:defRPr sz="1200">
                <a:solidFill>
                  <a:srgbClr val="000000"/>
                </a:solidFill>
              </a:defRPr>
            </a:lvl7pPr>
            <a:lvl8pPr marL="3657600" lvl="7" indent="-304800" algn="l" rtl="0">
              <a:lnSpc>
                <a:spcPct val="90000"/>
              </a:lnSpc>
              <a:spcBef>
                <a:spcPts val="500"/>
              </a:spcBef>
              <a:spcAft>
                <a:spcPts val="0"/>
              </a:spcAft>
              <a:buClr>
                <a:srgbClr val="000000"/>
              </a:buClr>
              <a:buSzPts val="1200"/>
              <a:buChar char="•"/>
              <a:defRPr sz="1200">
                <a:solidFill>
                  <a:srgbClr val="000000"/>
                </a:solidFill>
              </a:defRPr>
            </a:lvl8pPr>
            <a:lvl9pPr marL="4114800" lvl="8" indent="-304800" algn="l" rtl="0">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341" name="Google Shape;341;p5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342" name="Google Shape;342;p5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FFFFFF"/>
        </a:solidFill>
        <a:effectLst/>
      </p:bgPr>
    </p:bg>
    <p:spTree>
      <p:nvGrpSpPr>
        <p:cNvPr id="1" name="Shape 346"/>
        <p:cNvGrpSpPr/>
        <p:nvPr/>
      </p:nvGrpSpPr>
      <p:grpSpPr>
        <a:xfrm>
          <a:off x="0" y="0"/>
          <a:ext cx="0" cy="0"/>
          <a:chOff x="0" y="0"/>
          <a:chExt cx="0" cy="0"/>
        </a:xfrm>
      </p:grpSpPr>
      <p:sp>
        <p:nvSpPr>
          <p:cNvPr id="347" name="Google Shape;347;p56"/>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348" name="Google Shape;348;p56"/>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9" name="Google Shape;349;p56"/>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FFFFFF"/>
        </a:solidFill>
        <a:effectLst/>
      </p:bgPr>
    </p:bg>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000000"/>
              </a:buClr>
              <a:buSzPts val="3500"/>
              <a:buNone/>
              <a:defRPr sz="3500">
                <a:solidFill>
                  <a:srgbClr val="000000"/>
                </a:solidFill>
              </a:defRPr>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352" name="Google Shape;352;p57"/>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7"/>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7"/>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5" name="Google Shape;355;p57"/>
          <p:cNvPicPr preferRelativeResize="0"/>
          <p:nvPr/>
        </p:nvPicPr>
        <p:blipFill rotWithShape="1">
          <a:blip r:embed="rId2">
            <a:alphaModFix/>
          </a:blip>
          <a:srcRect/>
          <a:stretch/>
        </p:blipFill>
        <p:spPr>
          <a:xfrm>
            <a:off x="7434400" y="4611843"/>
            <a:ext cx="1517769" cy="32963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356"/>
        <p:cNvGrpSpPr/>
        <p:nvPr/>
      </p:nvGrpSpPr>
      <p:grpSpPr>
        <a:xfrm>
          <a:off x="0" y="0"/>
          <a:ext cx="0" cy="0"/>
          <a:chOff x="0" y="0"/>
          <a:chExt cx="0" cy="0"/>
        </a:xfrm>
      </p:grpSpPr>
      <p:grpSp>
        <p:nvGrpSpPr>
          <p:cNvPr id="357" name="Google Shape;357;p58"/>
          <p:cNvGrpSpPr/>
          <p:nvPr/>
        </p:nvGrpSpPr>
        <p:grpSpPr>
          <a:xfrm>
            <a:off x="3500203" y="-104622"/>
            <a:ext cx="5769348" cy="5951750"/>
            <a:chOff x="3458353" y="512653"/>
            <a:chExt cx="5769348" cy="5951750"/>
          </a:xfrm>
        </p:grpSpPr>
        <p:pic>
          <p:nvPicPr>
            <p:cNvPr id="358" name="Google Shape;358;p58"/>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359" name="Google Shape;359;p58"/>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360" name="Google Shape;360;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361" name="Google Shape;361;p58"/>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8"/>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8"/>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4" name="Google Shape;364;p58"/>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365"/>
        <p:cNvGrpSpPr/>
        <p:nvPr/>
      </p:nvGrpSpPr>
      <p:grpSpPr>
        <a:xfrm>
          <a:off x="0" y="0"/>
          <a:ext cx="0" cy="0"/>
          <a:chOff x="0" y="0"/>
          <a:chExt cx="0" cy="0"/>
        </a:xfrm>
      </p:grpSpPr>
      <p:grpSp>
        <p:nvGrpSpPr>
          <p:cNvPr id="366" name="Google Shape;366;p59"/>
          <p:cNvGrpSpPr/>
          <p:nvPr/>
        </p:nvGrpSpPr>
        <p:grpSpPr>
          <a:xfrm>
            <a:off x="384048" y="0"/>
            <a:ext cx="2222100" cy="1115399"/>
            <a:chOff x="2500250" y="2823612"/>
            <a:chExt cx="2222100" cy="1115399"/>
          </a:xfrm>
        </p:grpSpPr>
        <p:sp>
          <p:nvSpPr>
            <p:cNvPr id="367" name="Google Shape;367;p59"/>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9"/>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9"/>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5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000000"/>
              </a:buClr>
              <a:buSzPts val="2400"/>
              <a:buNone/>
              <a:defRPr sz="2400">
                <a:solidFill>
                  <a:srgbClr val="000000"/>
                </a:solidFill>
              </a:defRPr>
            </a:lvl2pPr>
            <a:lvl3pPr lvl="2" algn="l" rtl="0">
              <a:lnSpc>
                <a:spcPct val="100000"/>
              </a:lnSpc>
              <a:spcBef>
                <a:spcPts val="0"/>
              </a:spcBef>
              <a:spcAft>
                <a:spcPts val="0"/>
              </a:spcAft>
              <a:buClr>
                <a:srgbClr val="000000"/>
              </a:buClr>
              <a:buSzPts val="2400"/>
              <a:buNone/>
              <a:defRPr sz="2400">
                <a:solidFill>
                  <a:srgbClr val="000000"/>
                </a:solidFill>
              </a:defRPr>
            </a:lvl3pPr>
            <a:lvl4pPr lvl="3" algn="l" rtl="0">
              <a:lnSpc>
                <a:spcPct val="100000"/>
              </a:lnSpc>
              <a:spcBef>
                <a:spcPts val="0"/>
              </a:spcBef>
              <a:spcAft>
                <a:spcPts val="0"/>
              </a:spcAft>
              <a:buClr>
                <a:srgbClr val="000000"/>
              </a:buClr>
              <a:buSzPts val="2400"/>
              <a:buNone/>
              <a:defRPr sz="2400">
                <a:solidFill>
                  <a:srgbClr val="000000"/>
                </a:solidFill>
              </a:defRPr>
            </a:lvl4pPr>
            <a:lvl5pPr lvl="4" algn="l" rtl="0">
              <a:lnSpc>
                <a:spcPct val="100000"/>
              </a:lnSpc>
              <a:spcBef>
                <a:spcPts val="0"/>
              </a:spcBef>
              <a:spcAft>
                <a:spcPts val="0"/>
              </a:spcAft>
              <a:buClr>
                <a:srgbClr val="000000"/>
              </a:buClr>
              <a:buSzPts val="2400"/>
              <a:buNone/>
              <a:defRPr sz="2400">
                <a:solidFill>
                  <a:srgbClr val="000000"/>
                </a:solidFill>
              </a:defRPr>
            </a:lvl5pPr>
            <a:lvl6pPr lvl="5" algn="l" rtl="0">
              <a:lnSpc>
                <a:spcPct val="100000"/>
              </a:lnSpc>
              <a:spcBef>
                <a:spcPts val="0"/>
              </a:spcBef>
              <a:spcAft>
                <a:spcPts val="0"/>
              </a:spcAft>
              <a:buClr>
                <a:srgbClr val="000000"/>
              </a:buClr>
              <a:buSzPts val="2400"/>
              <a:buNone/>
              <a:defRPr sz="2400">
                <a:solidFill>
                  <a:srgbClr val="000000"/>
                </a:solidFill>
              </a:defRPr>
            </a:lvl6pPr>
            <a:lvl7pPr lvl="6" algn="l" rtl="0">
              <a:lnSpc>
                <a:spcPct val="100000"/>
              </a:lnSpc>
              <a:spcBef>
                <a:spcPts val="0"/>
              </a:spcBef>
              <a:spcAft>
                <a:spcPts val="0"/>
              </a:spcAft>
              <a:buClr>
                <a:srgbClr val="000000"/>
              </a:buClr>
              <a:buSzPts val="2400"/>
              <a:buNone/>
              <a:defRPr sz="2400">
                <a:solidFill>
                  <a:srgbClr val="000000"/>
                </a:solidFill>
              </a:defRPr>
            </a:lvl7pPr>
            <a:lvl8pPr lvl="7" algn="l" rtl="0">
              <a:lnSpc>
                <a:spcPct val="100000"/>
              </a:lnSpc>
              <a:spcBef>
                <a:spcPts val="0"/>
              </a:spcBef>
              <a:spcAft>
                <a:spcPts val="0"/>
              </a:spcAft>
              <a:buClr>
                <a:srgbClr val="000000"/>
              </a:buClr>
              <a:buSzPts val="2400"/>
              <a:buNone/>
              <a:defRPr sz="2400">
                <a:solidFill>
                  <a:srgbClr val="000000"/>
                </a:solidFill>
              </a:defRPr>
            </a:lvl8pPr>
            <a:lvl9pPr lvl="8" algn="l" rtl="0">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371" name="Google Shape;371;p5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rtl="0">
              <a:lnSpc>
                <a:spcPct val="100000"/>
              </a:lnSpc>
              <a:spcBef>
                <a:spcPts val="0"/>
              </a:spcBef>
              <a:spcAft>
                <a:spcPts val="0"/>
              </a:spcAft>
              <a:buClr>
                <a:srgbClr val="000000"/>
              </a:buClr>
              <a:buSzPts val="2700"/>
              <a:buNone/>
              <a:defRPr>
                <a:solidFill>
                  <a:srgbClr val="000000"/>
                </a:solidFill>
              </a:defRPr>
            </a:lvl2pPr>
            <a:lvl3pPr lvl="2" algn="l" rtl="0">
              <a:lnSpc>
                <a:spcPct val="100000"/>
              </a:lnSpc>
              <a:spcBef>
                <a:spcPts val="0"/>
              </a:spcBef>
              <a:spcAft>
                <a:spcPts val="0"/>
              </a:spcAft>
              <a:buClr>
                <a:srgbClr val="000000"/>
              </a:buClr>
              <a:buSzPts val="2700"/>
              <a:buNone/>
              <a:defRPr>
                <a:solidFill>
                  <a:srgbClr val="000000"/>
                </a:solidFill>
              </a:defRPr>
            </a:lvl3pPr>
            <a:lvl4pPr lvl="3" algn="l" rtl="0">
              <a:lnSpc>
                <a:spcPct val="100000"/>
              </a:lnSpc>
              <a:spcBef>
                <a:spcPts val="0"/>
              </a:spcBef>
              <a:spcAft>
                <a:spcPts val="0"/>
              </a:spcAft>
              <a:buClr>
                <a:srgbClr val="000000"/>
              </a:buClr>
              <a:buSzPts val="2700"/>
              <a:buNone/>
              <a:defRPr>
                <a:solidFill>
                  <a:srgbClr val="000000"/>
                </a:solidFill>
              </a:defRPr>
            </a:lvl4pPr>
            <a:lvl5pPr lvl="4" algn="l" rtl="0">
              <a:lnSpc>
                <a:spcPct val="100000"/>
              </a:lnSpc>
              <a:spcBef>
                <a:spcPts val="0"/>
              </a:spcBef>
              <a:spcAft>
                <a:spcPts val="0"/>
              </a:spcAft>
              <a:buClr>
                <a:srgbClr val="000000"/>
              </a:buClr>
              <a:buSzPts val="2700"/>
              <a:buNone/>
              <a:defRPr>
                <a:solidFill>
                  <a:srgbClr val="000000"/>
                </a:solidFill>
              </a:defRPr>
            </a:lvl5pPr>
            <a:lvl6pPr lvl="5" algn="l" rtl="0">
              <a:lnSpc>
                <a:spcPct val="100000"/>
              </a:lnSpc>
              <a:spcBef>
                <a:spcPts val="0"/>
              </a:spcBef>
              <a:spcAft>
                <a:spcPts val="0"/>
              </a:spcAft>
              <a:buClr>
                <a:srgbClr val="000000"/>
              </a:buClr>
              <a:buSzPts val="1900"/>
              <a:buNone/>
              <a:defRPr>
                <a:solidFill>
                  <a:srgbClr val="000000"/>
                </a:solidFill>
              </a:defRPr>
            </a:lvl6pPr>
            <a:lvl7pPr lvl="6" algn="l" rtl="0">
              <a:lnSpc>
                <a:spcPct val="100000"/>
              </a:lnSpc>
              <a:spcBef>
                <a:spcPts val="0"/>
              </a:spcBef>
              <a:spcAft>
                <a:spcPts val="0"/>
              </a:spcAft>
              <a:buClr>
                <a:srgbClr val="000000"/>
              </a:buClr>
              <a:buSzPts val="2700"/>
              <a:buNone/>
              <a:defRPr>
                <a:solidFill>
                  <a:srgbClr val="000000"/>
                </a:solidFill>
              </a:defRPr>
            </a:lvl7pPr>
            <a:lvl8pPr lvl="7" algn="l" rtl="0">
              <a:lnSpc>
                <a:spcPct val="100000"/>
              </a:lnSpc>
              <a:spcBef>
                <a:spcPts val="0"/>
              </a:spcBef>
              <a:spcAft>
                <a:spcPts val="0"/>
              </a:spcAft>
              <a:buClr>
                <a:srgbClr val="000000"/>
              </a:buClr>
              <a:buSzPts val="2700"/>
              <a:buNone/>
              <a:defRPr>
                <a:solidFill>
                  <a:srgbClr val="000000"/>
                </a:solidFill>
              </a:defRPr>
            </a:lvl8pPr>
            <a:lvl9pPr lvl="8" algn="l" rtl="0">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FFFFFF"/>
        </a:solid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FFFFFF"/>
              </a:buClr>
              <a:buSzPts val="2400"/>
              <a:buNone/>
              <a:defRPr sz="2400">
                <a:solidFill>
                  <a:srgbClr val="FFFFFF"/>
                </a:solidFill>
              </a:defRPr>
            </a:lvl2pPr>
            <a:lvl3pPr lvl="2" algn="l" rtl="0">
              <a:lnSpc>
                <a:spcPct val="100000"/>
              </a:lnSpc>
              <a:spcBef>
                <a:spcPts val="0"/>
              </a:spcBef>
              <a:spcAft>
                <a:spcPts val="0"/>
              </a:spcAft>
              <a:buClr>
                <a:srgbClr val="FFFFFF"/>
              </a:buClr>
              <a:buSzPts val="2400"/>
              <a:buNone/>
              <a:defRPr sz="2400">
                <a:solidFill>
                  <a:srgbClr val="FFFFFF"/>
                </a:solidFill>
              </a:defRPr>
            </a:lvl3pPr>
            <a:lvl4pPr lvl="3" algn="l" rtl="0">
              <a:lnSpc>
                <a:spcPct val="100000"/>
              </a:lnSpc>
              <a:spcBef>
                <a:spcPts val="0"/>
              </a:spcBef>
              <a:spcAft>
                <a:spcPts val="0"/>
              </a:spcAft>
              <a:buClr>
                <a:srgbClr val="FFFFFF"/>
              </a:buClr>
              <a:buSzPts val="2400"/>
              <a:buNone/>
              <a:defRPr sz="2400">
                <a:solidFill>
                  <a:srgbClr val="FFFFFF"/>
                </a:solidFill>
              </a:defRPr>
            </a:lvl4pPr>
            <a:lvl5pPr lvl="4" algn="l" rtl="0">
              <a:lnSpc>
                <a:spcPct val="100000"/>
              </a:lnSpc>
              <a:spcBef>
                <a:spcPts val="0"/>
              </a:spcBef>
              <a:spcAft>
                <a:spcPts val="0"/>
              </a:spcAft>
              <a:buClr>
                <a:srgbClr val="FFFFFF"/>
              </a:buClr>
              <a:buSzPts val="2400"/>
              <a:buNone/>
              <a:defRPr sz="2400">
                <a:solidFill>
                  <a:srgbClr val="FFFFFF"/>
                </a:solidFill>
              </a:defRPr>
            </a:lvl5pPr>
            <a:lvl6pPr lvl="5" algn="l" rtl="0">
              <a:lnSpc>
                <a:spcPct val="100000"/>
              </a:lnSpc>
              <a:spcBef>
                <a:spcPts val="0"/>
              </a:spcBef>
              <a:spcAft>
                <a:spcPts val="0"/>
              </a:spcAft>
              <a:buClr>
                <a:srgbClr val="FFFFFF"/>
              </a:buClr>
              <a:buSzPts val="2400"/>
              <a:buNone/>
              <a:defRPr sz="2400">
                <a:solidFill>
                  <a:srgbClr val="FFFFFF"/>
                </a:solidFill>
              </a:defRPr>
            </a:lvl6pPr>
            <a:lvl7pPr lvl="6" algn="l" rtl="0">
              <a:lnSpc>
                <a:spcPct val="100000"/>
              </a:lnSpc>
              <a:spcBef>
                <a:spcPts val="0"/>
              </a:spcBef>
              <a:spcAft>
                <a:spcPts val="0"/>
              </a:spcAft>
              <a:buClr>
                <a:srgbClr val="FFFFFF"/>
              </a:buClr>
              <a:buSzPts val="2400"/>
              <a:buNone/>
              <a:defRPr sz="2400">
                <a:solidFill>
                  <a:srgbClr val="FFFFFF"/>
                </a:solidFill>
              </a:defRPr>
            </a:lvl7pPr>
            <a:lvl8pPr lvl="7" algn="l" rtl="0">
              <a:lnSpc>
                <a:spcPct val="100000"/>
              </a:lnSpc>
              <a:spcBef>
                <a:spcPts val="0"/>
              </a:spcBef>
              <a:spcAft>
                <a:spcPts val="0"/>
              </a:spcAft>
              <a:buClr>
                <a:srgbClr val="FFFFFF"/>
              </a:buClr>
              <a:buSzPts val="2400"/>
              <a:buNone/>
              <a:defRPr sz="2400">
                <a:solidFill>
                  <a:srgbClr val="FFFFFF"/>
                </a:solidFill>
              </a:defRPr>
            </a:lvl8pPr>
            <a:lvl9pPr lvl="8" algn="l"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374" name="Google Shape;374;p60"/>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75" name="Google Shape;375;p60"/>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76" name="Google Shape;376;p60"/>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77" name="Google Shape;377;p60"/>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0"/>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0"/>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80"/>
        <p:cNvGrpSpPr/>
        <p:nvPr/>
      </p:nvGrpSpPr>
      <p:grpSpPr>
        <a:xfrm>
          <a:off x="0" y="0"/>
          <a:ext cx="0" cy="0"/>
          <a:chOff x="0" y="0"/>
          <a:chExt cx="0" cy="0"/>
        </a:xfrm>
      </p:grpSpPr>
      <p:sp>
        <p:nvSpPr>
          <p:cNvPr id="381" name="Google Shape;381;p61"/>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382" name="Google Shape;382;p61"/>
          <p:cNvGrpSpPr/>
          <p:nvPr/>
        </p:nvGrpSpPr>
        <p:grpSpPr>
          <a:xfrm>
            <a:off x="3500203" y="-104622"/>
            <a:ext cx="5769348" cy="5951750"/>
            <a:chOff x="3458353" y="512653"/>
            <a:chExt cx="5769348" cy="5951750"/>
          </a:xfrm>
        </p:grpSpPr>
        <p:pic>
          <p:nvPicPr>
            <p:cNvPr id="383" name="Google Shape;383;p61"/>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384" name="Google Shape;384;p61"/>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385" name="Google Shape;385;p61"/>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1"/>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1"/>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8" name="Google Shape;388;p61"/>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3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33"/>
        <p:cNvGrpSpPr/>
        <p:nvPr/>
      </p:nvGrpSpPr>
      <p:grpSpPr>
        <a:xfrm>
          <a:off x="0" y="0"/>
          <a:ext cx="0" cy="0"/>
          <a:chOff x="0" y="0"/>
          <a:chExt cx="0" cy="0"/>
        </a:xfrm>
      </p:grpSpPr>
      <p:sp>
        <p:nvSpPr>
          <p:cNvPr id="34" name="Google Shape;34;p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8" name="Google Shape;38;p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390"/>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391"/>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392"/>
        <p:cNvGrpSpPr/>
        <p:nvPr/>
      </p:nvGrpSpPr>
      <p:grpSpPr>
        <a:xfrm>
          <a:off x="0" y="0"/>
          <a:ext cx="0" cy="0"/>
          <a:chOff x="0" y="0"/>
          <a:chExt cx="0" cy="0"/>
        </a:xfrm>
      </p:grpSpPr>
      <p:sp>
        <p:nvSpPr>
          <p:cNvPr id="393" name="Google Shape;393;p65"/>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5"/>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96" name="Google Shape;396;p65"/>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397" name="Google Shape;397;p65"/>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398"/>
        <p:cNvGrpSpPr/>
        <p:nvPr/>
      </p:nvGrpSpPr>
      <p:grpSpPr>
        <a:xfrm>
          <a:off x="0" y="0"/>
          <a:ext cx="0" cy="0"/>
          <a:chOff x="0" y="0"/>
          <a:chExt cx="0" cy="0"/>
        </a:xfrm>
      </p:grpSpPr>
      <p:sp>
        <p:nvSpPr>
          <p:cNvPr id="399" name="Google Shape;399;p66"/>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6"/>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02" name="Google Shape;402;p6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403"/>
        <p:cNvGrpSpPr/>
        <p:nvPr/>
      </p:nvGrpSpPr>
      <p:grpSpPr>
        <a:xfrm>
          <a:off x="0" y="0"/>
          <a:ext cx="0" cy="0"/>
          <a:chOff x="0" y="0"/>
          <a:chExt cx="0" cy="0"/>
        </a:xfrm>
      </p:grpSpPr>
      <p:sp>
        <p:nvSpPr>
          <p:cNvPr id="404" name="Google Shape;404;p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05" name="Google Shape;405;p6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7"/>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409"/>
        <p:cNvGrpSpPr/>
        <p:nvPr/>
      </p:nvGrpSpPr>
      <p:grpSpPr>
        <a:xfrm>
          <a:off x="0" y="0"/>
          <a:ext cx="0" cy="0"/>
          <a:chOff x="0" y="0"/>
          <a:chExt cx="0" cy="0"/>
        </a:xfrm>
      </p:grpSpPr>
      <p:sp>
        <p:nvSpPr>
          <p:cNvPr id="410" name="Google Shape;410;p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11" name="Google Shape;411;p68"/>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8"/>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8"/>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8"/>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415" name="Google Shape;415;p68"/>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416" name="Google Shape;416;p68"/>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417"/>
        <p:cNvGrpSpPr/>
        <p:nvPr/>
      </p:nvGrpSpPr>
      <p:grpSpPr>
        <a:xfrm>
          <a:off x="0" y="0"/>
          <a:ext cx="0" cy="0"/>
          <a:chOff x="0" y="0"/>
          <a:chExt cx="0" cy="0"/>
        </a:xfrm>
      </p:grpSpPr>
      <p:sp>
        <p:nvSpPr>
          <p:cNvPr id="418" name="Google Shape;418;p6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19" name="Google Shape;419;p6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9"/>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9"/>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423" name="Google Shape;423;p69"/>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424"/>
        <p:cNvGrpSpPr/>
        <p:nvPr/>
      </p:nvGrpSpPr>
      <p:grpSpPr>
        <a:xfrm>
          <a:off x="0" y="0"/>
          <a:ext cx="0" cy="0"/>
          <a:chOff x="0" y="0"/>
          <a:chExt cx="0" cy="0"/>
        </a:xfrm>
      </p:grpSpPr>
      <p:sp>
        <p:nvSpPr>
          <p:cNvPr id="425" name="Google Shape;425;p7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26" name="Google Shape;426;p70"/>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0"/>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0"/>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0"/>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430" name="Google Shape;430;p70"/>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431"/>
        <p:cNvGrpSpPr/>
        <p:nvPr/>
      </p:nvGrpSpPr>
      <p:grpSpPr>
        <a:xfrm>
          <a:off x="0" y="0"/>
          <a:ext cx="0" cy="0"/>
          <a:chOff x="0" y="0"/>
          <a:chExt cx="0" cy="0"/>
        </a:xfrm>
      </p:grpSpPr>
      <p:sp>
        <p:nvSpPr>
          <p:cNvPr id="432" name="Google Shape;432;p7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433" name="Google Shape;433;p71"/>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1"/>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436"/>
        <p:cNvGrpSpPr/>
        <p:nvPr/>
      </p:nvGrpSpPr>
      <p:grpSpPr>
        <a:xfrm>
          <a:off x="0" y="0"/>
          <a:ext cx="0" cy="0"/>
          <a:chOff x="0" y="0"/>
          <a:chExt cx="0" cy="0"/>
        </a:xfrm>
      </p:grpSpPr>
      <p:sp>
        <p:nvSpPr>
          <p:cNvPr id="437" name="Google Shape;437;p72"/>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438" name="Google Shape;438;p72"/>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439" name="Google Shape;439;p72"/>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440" name="Google Shape;440;p72"/>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0"/>
        <p:cNvGrpSpPr/>
        <p:nvPr/>
      </p:nvGrpSpPr>
      <p:grpSpPr>
        <a:xfrm>
          <a:off x="0" y="0"/>
          <a:ext cx="0" cy="0"/>
          <a:chOff x="0" y="0"/>
          <a:chExt cx="0" cy="0"/>
        </a:xfrm>
      </p:grpSpPr>
      <p:sp>
        <p:nvSpPr>
          <p:cNvPr id="41" name="Google Shape;41;p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p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5" name="Google Shape;45;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441"/>
        <p:cNvGrpSpPr/>
        <p:nvPr/>
      </p:nvGrpSpPr>
      <p:grpSpPr>
        <a:xfrm>
          <a:off x="0" y="0"/>
          <a:ext cx="0" cy="0"/>
          <a:chOff x="0" y="0"/>
          <a:chExt cx="0" cy="0"/>
        </a:xfrm>
      </p:grpSpPr>
      <p:sp>
        <p:nvSpPr>
          <p:cNvPr id="442" name="Google Shape;442;p73"/>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443" name="Google Shape;443;p73"/>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444" name="Google Shape;444;p73"/>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445"/>
        <p:cNvGrpSpPr/>
        <p:nvPr/>
      </p:nvGrpSpPr>
      <p:grpSpPr>
        <a:xfrm>
          <a:off x="0" y="0"/>
          <a:ext cx="0" cy="0"/>
          <a:chOff x="0" y="0"/>
          <a:chExt cx="0" cy="0"/>
        </a:xfrm>
      </p:grpSpPr>
      <p:sp>
        <p:nvSpPr>
          <p:cNvPr id="446" name="Google Shape;446;p74"/>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447" name="Google Shape;447;p74"/>
          <p:cNvGrpSpPr/>
          <p:nvPr/>
        </p:nvGrpSpPr>
        <p:grpSpPr>
          <a:xfrm>
            <a:off x="4870457" y="830750"/>
            <a:ext cx="4589517" cy="4887577"/>
            <a:chOff x="3458353" y="512653"/>
            <a:chExt cx="5769348" cy="5951750"/>
          </a:xfrm>
        </p:grpSpPr>
        <p:pic>
          <p:nvPicPr>
            <p:cNvPr id="448" name="Google Shape;448;p74"/>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449" name="Google Shape;449;p74"/>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450" name="Google Shape;450;p74"/>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4"/>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4"/>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3" name="Google Shape;453;p74"/>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454" name="Google Shape;454;p74"/>
          <p:cNvPicPr preferRelativeResize="0"/>
          <p:nvPr/>
        </p:nvPicPr>
        <p:blipFill rotWithShape="1">
          <a:blip r:embed="rId4">
            <a:alphaModFix/>
          </a:blip>
          <a:srcRect l="7347" t="32548" r="7611" b="28969"/>
          <a:stretch/>
        </p:blipFill>
        <p:spPr>
          <a:xfrm>
            <a:off x="288000" y="4389675"/>
            <a:ext cx="2088003" cy="4285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55"/>
        <p:cNvGrpSpPr/>
        <p:nvPr/>
      </p:nvGrpSpPr>
      <p:grpSpPr>
        <a:xfrm>
          <a:off x="0" y="0"/>
          <a:ext cx="0" cy="0"/>
          <a:chOff x="0" y="0"/>
          <a:chExt cx="0" cy="0"/>
        </a:xfrm>
      </p:grpSpPr>
      <p:sp>
        <p:nvSpPr>
          <p:cNvPr id="456" name="Google Shape;456;p75"/>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458" name="Google Shape;458;p7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459" name="Google Shape;459;p75"/>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460" name="Google Shape;460;p75"/>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5"/>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5"/>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5"/>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464"/>
        <p:cNvGrpSpPr/>
        <p:nvPr/>
      </p:nvGrpSpPr>
      <p:grpSpPr>
        <a:xfrm>
          <a:off x="0" y="0"/>
          <a:ext cx="0" cy="0"/>
          <a:chOff x="0" y="0"/>
          <a:chExt cx="0" cy="0"/>
        </a:xfrm>
      </p:grpSpPr>
      <p:pic>
        <p:nvPicPr>
          <p:cNvPr id="465" name="Google Shape;465;p76"/>
          <p:cNvPicPr preferRelativeResize="0"/>
          <p:nvPr/>
        </p:nvPicPr>
        <p:blipFill rotWithShape="1">
          <a:blip r:embed="rId2">
            <a:alphaModFix/>
          </a:blip>
          <a:srcRect/>
          <a:stretch/>
        </p:blipFill>
        <p:spPr>
          <a:xfrm>
            <a:off x="0" y="-500"/>
            <a:ext cx="9143994" cy="5144491"/>
          </a:xfrm>
          <a:prstGeom prst="rect">
            <a:avLst/>
          </a:prstGeom>
          <a:noFill/>
          <a:ln>
            <a:noFill/>
          </a:ln>
        </p:spPr>
      </p:pic>
      <p:pic>
        <p:nvPicPr>
          <p:cNvPr id="466" name="Google Shape;466;p76"/>
          <p:cNvPicPr preferRelativeResize="0"/>
          <p:nvPr/>
        </p:nvPicPr>
        <p:blipFill rotWithShape="1">
          <a:blip r:embed="rId3">
            <a:alphaModFix amt="64000"/>
          </a:blip>
          <a:srcRect/>
          <a:stretch/>
        </p:blipFill>
        <p:spPr>
          <a:xfrm>
            <a:off x="2887524" y="1440500"/>
            <a:ext cx="7480525" cy="3703000"/>
          </a:xfrm>
          <a:prstGeom prst="rect">
            <a:avLst/>
          </a:prstGeom>
          <a:noFill/>
          <a:ln>
            <a:noFill/>
          </a:ln>
        </p:spPr>
      </p:pic>
      <p:pic>
        <p:nvPicPr>
          <p:cNvPr id="467" name="Google Shape;467;p76"/>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468" name="Google Shape;468;p7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472"/>
        <p:cNvGrpSpPr/>
        <p:nvPr/>
      </p:nvGrpSpPr>
      <p:grpSpPr>
        <a:xfrm>
          <a:off x="0" y="0"/>
          <a:ext cx="0" cy="0"/>
          <a:chOff x="0" y="0"/>
          <a:chExt cx="0" cy="0"/>
        </a:xfrm>
      </p:grpSpPr>
      <p:sp>
        <p:nvSpPr>
          <p:cNvPr id="473" name="Google Shape;473;p77"/>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5100"/>
              <a:buNone/>
              <a:defRPr/>
            </a:lvl2pPr>
            <a:lvl3pPr lvl="2" algn="ctr" rtl="0">
              <a:lnSpc>
                <a:spcPct val="100000"/>
              </a:lnSpc>
              <a:spcBef>
                <a:spcPts val="0"/>
              </a:spcBef>
              <a:spcAft>
                <a:spcPts val="0"/>
              </a:spcAft>
              <a:buSzPts val="5100"/>
              <a:buNone/>
              <a:defRPr/>
            </a:lvl3pPr>
            <a:lvl4pPr lvl="3" algn="ctr" rtl="0">
              <a:lnSpc>
                <a:spcPct val="100000"/>
              </a:lnSpc>
              <a:spcBef>
                <a:spcPts val="0"/>
              </a:spcBef>
              <a:spcAft>
                <a:spcPts val="0"/>
              </a:spcAft>
              <a:buSzPts val="5100"/>
              <a:buNone/>
              <a:defRPr/>
            </a:lvl4pPr>
            <a:lvl5pPr lvl="4" algn="ctr" rtl="0">
              <a:lnSpc>
                <a:spcPct val="100000"/>
              </a:lnSpc>
              <a:spcBef>
                <a:spcPts val="0"/>
              </a:spcBef>
              <a:spcAft>
                <a:spcPts val="0"/>
              </a:spcAft>
              <a:buSzPts val="5100"/>
              <a:buNone/>
              <a:defRPr/>
            </a:lvl5pPr>
            <a:lvl6pPr lvl="5" algn="ctr" rtl="0">
              <a:lnSpc>
                <a:spcPct val="100000"/>
              </a:lnSpc>
              <a:spcBef>
                <a:spcPts val="0"/>
              </a:spcBef>
              <a:spcAft>
                <a:spcPts val="0"/>
              </a:spcAft>
              <a:buSzPts val="5100"/>
              <a:buNone/>
              <a:defRPr/>
            </a:lvl6pPr>
            <a:lvl7pPr lvl="6" algn="ctr" rtl="0">
              <a:lnSpc>
                <a:spcPct val="100000"/>
              </a:lnSpc>
              <a:spcBef>
                <a:spcPts val="0"/>
              </a:spcBef>
              <a:spcAft>
                <a:spcPts val="0"/>
              </a:spcAft>
              <a:buSzPts val="5100"/>
              <a:buNone/>
              <a:defRPr/>
            </a:lvl7pPr>
            <a:lvl8pPr lvl="7" algn="ctr" rtl="0">
              <a:lnSpc>
                <a:spcPct val="100000"/>
              </a:lnSpc>
              <a:spcBef>
                <a:spcPts val="0"/>
              </a:spcBef>
              <a:spcAft>
                <a:spcPts val="0"/>
              </a:spcAft>
              <a:buSzPts val="5100"/>
              <a:buNone/>
              <a:defRPr/>
            </a:lvl8pPr>
            <a:lvl9pPr lvl="8" algn="ctr" rtl="0">
              <a:lnSpc>
                <a:spcPct val="100000"/>
              </a:lnSpc>
              <a:spcBef>
                <a:spcPts val="0"/>
              </a:spcBef>
              <a:spcAft>
                <a:spcPts val="0"/>
              </a:spcAft>
              <a:buSzPts val="5100"/>
              <a:buNone/>
              <a:defRPr/>
            </a:lvl9pPr>
          </a:lstStyle>
          <a:p>
            <a:endParaRPr/>
          </a:p>
        </p:txBody>
      </p:sp>
      <p:sp>
        <p:nvSpPr>
          <p:cNvPr id="474" name="Google Shape;474;p77"/>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rtl="0">
              <a:lnSpc>
                <a:spcPct val="100000"/>
              </a:lnSpc>
              <a:spcBef>
                <a:spcPts val="0"/>
              </a:spcBef>
              <a:spcAft>
                <a:spcPts val="0"/>
              </a:spcAft>
              <a:buSzPts val="1500"/>
              <a:buNone/>
              <a:defRPr sz="1500"/>
            </a:lvl1pPr>
            <a:lvl2pPr marL="914400" lvl="1" indent="-228600" algn="ctr" rtl="0">
              <a:lnSpc>
                <a:spcPct val="100000"/>
              </a:lnSpc>
              <a:spcBef>
                <a:spcPts val="0"/>
              </a:spcBef>
              <a:spcAft>
                <a:spcPts val="0"/>
              </a:spcAft>
              <a:buSzPts val="1500"/>
              <a:buNone/>
              <a:defRPr sz="1500"/>
            </a:lvl2pPr>
            <a:lvl3pPr marL="1371600" lvl="2" indent="-228600" algn="ctr" rtl="0">
              <a:lnSpc>
                <a:spcPct val="100000"/>
              </a:lnSpc>
              <a:spcBef>
                <a:spcPts val="0"/>
              </a:spcBef>
              <a:spcAft>
                <a:spcPts val="0"/>
              </a:spcAft>
              <a:buSzPts val="1500"/>
              <a:buNone/>
              <a:defRPr sz="1500"/>
            </a:lvl3pPr>
            <a:lvl4pPr marL="1828800" lvl="3" indent="-228600" algn="ctr" rtl="0">
              <a:lnSpc>
                <a:spcPct val="100000"/>
              </a:lnSpc>
              <a:spcBef>
                <a:spcPts val="0"/>
              </a:spcBef>
              <a:spcAft>
                <a:spcPts val="0"/>
              </a:spcAft>
              <a:buSzPts val="1500"/>
              <a:buNone/>
              <a:defRPr sz="1500"/>
            </a:lvl4pPr>
            <a:lvl5pPr marL="2286000" lvl="4" indent="-228600" algn="ctr" rtl="0">
              <a:lnSpc>
                <a:spcPct val="100000"/>
              </a:lnSpc>
              <a:spcBef>
                <a:spcPts val="0"/>
              </a:spcBef>
              <a:spcAft>
                <a:spcPts val="0"/>
              </a:spcAft>
              <a:buSzPts val="1500"/>
              <a:buNone/>
              <a:defRPr sz="1500"/>
            </a:lvl5pPr>
            <a:lvl6pPr marL="2743200" lvl="5" indent="-323850" algn="ctr" rtl="0">
              <a:lnSpc>
                <a:spcPct val="100000"/>
              </a:lnSpc>
              <a:spcBef>
                <a:spcPts val="0"/>
              </a:spcBef>
              <a:spcAft>
                <a:spcPts val="0"/>
              </a:spcAft>
              <a:buSzPts val="1500"/>
              <a:buChar char="•"/>
              <a:defRPr sz="1500"/>
            </a:lvl6pPr>
            <a:lvl7pPr marL="3200400" lvl="6" indent="-323850" algn="ctr" rtl="0">
              <a:lnSpc>
                <a:spcPct val="100000"/>
              </a:lnSpc>
              <a:spcBef>
                <a:spcPts val="0"/>
              </a:spcBef>
              <a:spcAft>
                <a:spcPts val="0"/>
              </a:spcAft>
              <a:buSzPts val="1500"/>
              <a:buChar char="•"/>
              <a:defRPr sz="1500"/>
            </a:lvl7pPr>
            <a:lvl8pPr marL="3657600" lvl="7" indent="-323850" algn="ctr" rtl="0">
              <a:lnSpc>
                <a:spcPct val="100000"/>
              </a:lnSpc>
              <a:spcBef>
                <a:spcPts val="0"/>
              </a:spcBef>
              <a:spcAft>
                <a:spcPts val="0"/>
              </a:spcAft>
              <a:buSzPts val="1500"/>
              <a:buChar char="•"/>
              <a:defRPr sz="1500"/>
            </a:lvl8pPr>
            <a:lvl9pPr marL="4114800" lvl="8" indent="-323850" algn="ctr"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475"/>
        <p:cNvGrpSpPr/>
        <p:nvPr/>
      </p:nvGrpSpPr>
      <p:grpSpPr>
        <a:xfrm>
          <a:off x="0" y="0"/>
          <a:ext cx="0" cy="0"/>
          <a:chOff x="0" y="0"/>
          <a:chExt cx="0" cy="0"/>
        </a:xfrm>
      </p:grpSpPr>
      <p:sp>
        <p:nvSpPr>
          <p:cNvPr id="476" name="Google Shape;476;p7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477"/>
        <p:cNvGrpSpPr/>
        <p:nvPr/>
      </p:nvGrpSpPr>
      <p:grpSpPr>
        <a:xfrm>
          <a:off x="0" y="0"/>
          <a:ext cx="0" cy="0"/>
          <a:chOff x="0" y="0"/>
          <a:chExt cx="0" cy="0"/>
        </a:xfrm>
      </p:grpSpPr>
      <p:sp>
        <p:nvSpPr>
          <p:cNvPr id="478" name="Google Shape;478;p7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9" name="Google Shape;479;p7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52" name="Google Shape;52;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1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chemeClr val="dk1"/>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59" name="Google Shape;59;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theme" Target="../theme/theme3.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Arial"/>
              <a:buNone/>
              <a:defRPr sz="51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2700"/>
              <a:buFont typeface="Arial"/>
              <a:buNone/>
              <a:defRPr sz="2700" b="0" i="0" u="none" strike="noStrike" cap="none">
                <a:solidFill>
                  <a:srgbClr val="FFFFFF"/>
                </a:solidFill>
                <a:latin typeface="Arial"/>
                <a:ea typeface="Arial"/>
                <a:cs typeface="Arial"/>
                <a:sym typeface="Arial"/>
              </a:defRPr>
            </a:lvl5pPr>
            <a:lvl6pPr marL="2743200" marR="0" lvl="5" indent="-349250" algn="ctr" rtl="0">
              <a:lnSpc>
                <a:spcPct val="100000"/>
              </a:lnSpc>
              <a:spcBef>
                <a:spcPts val="0"/>
              </a:spcBef>
              <a:spcAft>
                <a:spcPts val="0"/>
              </a:spcAft>
              <a:buClr>
                <a:srgbClr val="FFFFFF"/>
              </a:buClr>
              <a:buSzPts val="1900"/>
              <a:buFont typeface="Arial"/>
              <a:buChar char="•"/>
              <a:defRPr sz="2700" b="0" i="0" u="none" strike="noStrike" cap="none">
                <a:solidFill>
                  <a:srgbClr val="FFFFFF"/>
                </a:solidFill>
                <a:latin typeface="Arial"/>
                <a:ea typeface="Arial"/>
                <a:cs typeface="Arial"/>
                <a:sym typeface="Arial"/>
              </a:defRPr>
            </a:lvl6pPr>
            <a:lvl7pPr marL="3200400" marR="0" lvl="6"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7pPr>
            <a:lvl8pPr marL="3657600" marR="0" lvl="7"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8pPr>
            <a:lvl9pPr marL="4114800" marR="0" lvl="8" indent="-400050" algn="ctr" rtl="0">
              <a:lnSpc>
                <a:spcPct val="100000"/>
              </a:lnSpc>
              <a:spcBef>
                <a:spcPts val="0"/>
              </a:spcBef>
              <a:spcAft>
                <a:spcPts val="0"/>
              </a:spcAft>
              <a:buClr>
                <a:srgbClr val="FFFFFF"/>
              </a:buClr>
              <a:buSzPts val="2700"/>
              <a:buFont typeface="Arial"/>
              <a:buChar char="•"/>
              <a:defRPr sz="2700" b="0" i="0" u="none" strike="noStrike" cap="none">
                <a:solidFill>
                  <a:srgbClr val="FFFFFF"/>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186" name="Google Shape;186;p28"/>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336" name="Google Shape;336;p54"/>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ermly.io/resources/articles/what-is-gdpr/" TargetMode="External"/><Relationship Id="rId7" Type="http://schemas.openxmlformats.org/officeDocument/2006/relationships/hyperlink" Target="https://termly.io/resources/articles/ucp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ermly.io/resources/articles/ccpa/" TargetMode="External"/><Relationship Id="rId5" Type="http://schemas.openxmlformats.org/officeDocument/2006/relationships/hyperlink" Target="https://termly.io/resources/articles/caloppa/" TargetMode="External"/><Relationship Id="rId4" Type="http://schemas.openxmlformats.org/officeDocument/2006/relationships/hyperlink" Target="https://termly.io/resources/articles/pipeda/"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chtarget.com/searchsecurity/definition/two-factor-authenticat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techtarget.com/searchsecurity/definition/privileged-access-management-PA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ortifiedhealthsecurity.com/blog/how-proposed-2021-hipaa-changes-will-affect-your-healthcare-i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fortifiedhealthsecurity.com/blog/threat-hunting-healthcare-so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rightsec.com/blog/penetration-testin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0"/>
          <p:cNvSpPr txBox="1">
            <a:spLocks noGrp="1"/>
          </p:cNvSpPr>
          <p:nvPr>
            <p:ph type="title"/>
          </p:nvPr>
        </p:nvSpPr>
        <p:spPr>
          <a:xfrm>
            <a:off x="705000" y="1763480"/>
            <a:ext cx="8520600" cy="5862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3500"/>
              <a:buNone/>
            </a:pPr>
            <a:r>
              <a:rPr lang="en-US" sz="4400" i="1"/>
              <a:t>Cyber Security</a:t>
            </a:r>
            <a:endParaRPr sz="4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78"/>
        <p:cNvGrpSpPr/>
        <p:nvPr/>
      </p:nvGrpSpPr>
      <p:grpSpPr>
        <a:xfrm>
          <a:off x="0" y="0"/>
          <a:ext cx="0" cy="0"/>
          <a:chOff x="0" y="0"/>
          <a:chExt cx="0" cy="0"/>
        </a:xfrm>
      </p:grpSpPr>
      <p:sp>
        <p:nvSpPr>
          <p:cNvPr id="579" name="Google Shape;579;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b="0">
                <a:solidFill>
                  <a:srgbClr val="000000"/>
                </a:solidFill>
                <a:latin typeface="Montserrat Black"/>
                <a:ea typeface="Montserrat Black"/>
                <a:cs typeface="Montserrat Black"/>
                <a:sym typeface="Montserrat Black"/>
              </a:rPr>
              <a:t>Challenges in Achieving Effective Software Security</a:t>
            </a:r>
            <a:endParaRPr b="0">
              <a:solidFill>
                <a:srgbClr val="000000"/>
              </a:solidFill>
              <a:latin typeface="Montserrat Black"/>
              <a:ea typeface="Montserrat Black"/>
              <a:cs typeface="Montserrat Black"/>
              <a:sym typeface="Montserrat Black"/>
            </a:endParaRPr>
          </a:p>
        </p:txBody>
      </p:sp>
      <p:sp>
        <p:nvSpPr>
          <p:cNvPr id="580" name="Google Shape;580;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10</a:t>
            </a:fld>
            <a:endParaRPr sz="1300" b="0" i="0" u="none" strike="noStrike" cap="none">
              <a:solidFill>
                <a:srgbClr val="404040"/>
              </a:solidFill>
              <a:latin typeface="Arial"/>
              <a:ea typeface="Arial"/>
              <a:cs typeface="Arial"/>
              <a:sym typeface="Arial"/>
            </a:endParaRPr>
          </a:p>
        </p:txBody>
      </p:sp>
      <p:sp>
        <p:nvSpPr>
          <p:cNvPr id="581" name="Google Shape;581;p91"/>
          <p:cNvSpPr txBox="1"/>
          <p:nvPr/>
        </p:nvSpPr>
        <p:spPr>
          <a:xfrm>
            <a:off x="613700" y="1124700"/>
            <a:ext cx="7495500" cy="1847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Speed of Software Development</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Risks of Using Open Source Components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Vulnerabilities in Code</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Lack of AppSec Planning</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Security Testing during a Secure Software Development Life cycle</a:t>
            </a:r>
            <a:endParaRPr sz="1200">
              <a:latin typeface="Montserrat"/>
              <a:ea typeface="Montserrat"/>
              <a:cs typeface="Montserrat"/>
              <a:sym typeface="Montserrat"/>
            </a:endParaRPr>
          </a:p>
        </p:txBody>
      </p:sp>
      <p:pic>
        <p:nvPicPr>
          <p:cNvPr id="582" name="Google Shape;582;p91"/>
          <p:cNvPicPr preferRelativeResize="0"/>
          <p:nvPr/>
        </p:nvPicPr>
        <p:blipFill rotWithShape="1">
          <a:blip r:embed="rId3">
            <a:alphaModFix/>
          </a:blip>
          <a:srcRect l="12541" r="27221"/>
          <a:stretch/>
        </p:blipFill>
        <p:spPr>
          <a:xfrm>
            <a:off x="2256950" y="3060950"/>
            <a:ext cx="2350553" cy="1980300"/>
          </a:xfrm>
          <a:prstGeom prst="rect">
            <a:avLst/>
          </a:prstGeom>
          <a:noFill/>
          <a:ln>
            <a:noFill/>
          </a:ln>
        </p:spPr>
      </p:pic>
      <p:pic>
        <p:nvPicPr>
          <p:cNvPr id="583" name="Google Shape;583;p91"/>
          <p:cNvPicPr preferRelativeResize="0"/>
          <p:nvPr/>
        </p:nvPicPr>
        <p:blipFill rotWithShape="1">
          <a:blip r:embed="rId4">
            <a:alphaModFix/>
          </a:blip>
          <a:srcRect b="1058"/>
          <a:stretch/>
        </p:blipFill>
        <p:spPr>
          <a:xfrm>
            <a:off x="4767075" y="3034187"/>
            <a:ext cx="2127151" cy="20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87"/>
        <p:cNvGrpSpPr/>
        <p:nvPr/>
      </p:nvGrpSpPr>
      <p:grpSpPr>
        <a:xfrm>
          <a:off x="0" y="0"/>
          <a:ext cx="0" cy="0"/>
          <a:chOff x="0" y="0"/>
          <a:chExt cx="0" cy="0"/>
        </a:xfrm>
      </p:grpSpPr>
      <p:sp>
        <p:nvSpPr>
          <p:cNvPr id="588" name="Google Shape;588;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b="0">
                <a:solidFill>
                  <a:srgbClr val="000000"/>
                </a:solidFill>
                <a:latin typeface="Montserrat Black"/>
                <a:ea typeface="Montserrat Black"/>
                <a:cs typeface="Montserrat Black"/>
                <a:sym typeface="Montserrat Black"/>
              </a:rPr>
              <a:t>Importance of Getting Software Security Right</a:t>
            </a:r>
            <a:endParaRPr b="0">
              <a:solidFill>
                <a:srgbClr val="000000"/>
              </a:solidFill>
              <a:latin typeface="Montserrat Black"/>
              <a:ea typeface="Montserrat Black"/>
              <a:cs typeface="Montserrat Black"/>
              <a:sym typeface="Montserrat Black"/>
            </a:endParaRPr>
          </a:p>
        </p:txBody>
      </p:sp>
      <p:sp>
        <p:nvSpPr>
          <p:cNvPr id="589" name="Google Shape;589;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11</a:t>
            </a:fld>
            <a:endParaRPr sz="1300" b="0" i="0" u="none" strike="noStrike" cap="none">
              <a:solidFill>
                <a:srgbClr val="404040"/>
              </a:solidFill>
              <a:latin typeface="Arial"/>
              <a:ea typeface="Arial"/>
              <a:cs typeface="Arial"/>
              <a:sym typeface="Arial"/>
            </a:endParaRPr>
          </a:p>
        </p:txBody>
      </p:sp>
      <p:sp>
        <p:nvSpPr>
          <p:cNvPr id="590" name="Google Shape;590;p92"/>
          <p:cNvSpPr txBox="1"/>
          <p:nvPr/>
        </p:nvSpPr>
        <p:spPr>
          <a:xfrm>
            <a:off x="613700" y="1124700"/>
            <a:ext cx="8326500" cy="623400"/>
          </a:xfrm>
          <a:prstGeom prst="rect">
            <a:avLst/>
          </a:prstGeom>
          <a:noFill/>
          <a:ln>
            <a:noFill/>
          </a:ln>
        </p:spPr>
        <p:txBody>
          <a:bodyPr spcFirstLastPara="1" wrap="square" lIns="91425" tIns="91425" rIns="91425" bIns="91425" anchor="t" anchorCtr="0">
            <a:spAutoFit/>
          </a:bodyPr>
          <a:lstStyle/>
          <a:p>
            <a:pPr marL="457200" marR="0" lvl="0" indent="-288925" algn="l" rtl="0">
              <a:lnSpc>
                <a:spcPct val="200000"/>
              </a:lnSpc>
              <a:spcBef>
                <a:spcPts val="0"/>
              </a:spcBef>
              <a:spcAft>
                <a:spcPts val="0"/>
              </a:spcAft>
              <a:buClr>
                <a:srgbClr val="2E2D2D"/>
              </a:buClr>
              <a:buSzPts val="950"/>
              <a:buFont typeface="Montserrat"/>
              <a:buChar char="●"/>
            </a:pPr>
            <a:r>
              <a:rPr lang="en-US" sz="950">
                <a:solidFill>
                  <a:srgbClr val="2E2D2D"/>
                </a:solidFill>
                <a:highlight>
                  <a:srgbClr val="FFFFFF"/>
                </a:highlight>
                <a:latin typeface="Montserrat"/>
                <a:ea typeface="Montserrat"/>
                <a:cs typeface="Montserrat"/>
                <a:sym typeface="Montserrat"/>
              </a:rPr>
              <a:t>Software security and security testing are often overlooked aspects of software development</a:t>
            </a:r>
            <a:endParaRPr sz="950">
              <a:solidFill>
                <a:srgbClr val="2E2D2D"/>
              </a:solidFill>
              <a:highlight>
                <a:srgbClr val="FFFFFF"/>
              </a:highlight>
              <a:latin typeface="Montserrat"/>
              <a:ea typeface="Montserrat"/>
              <a:cs typeface="Montserrat"/>
              <a:sym typeface="Montserrat"/>
            </a:endParaRPr>
          </a:p>
          <a:p>
            <a:pPr marL="457200" marR="0" lvl="0" indent="-288925" algn="l" rtl="0">
              <a:lnSpc>
                <a:spcPct val="200000"/>
              </a:lnSpc>
              <a:spcBef>
                <a:spcPts val="0"/>
              </a:spcBef>
              <a:spcAft>
                <a:spcPts val="0"/>
              </a:spcAft>
              <a:buClr>
                <a:srgbClr val="2E2D2D"/>
              </a:buClr>
              <a:buSzPts val="950"/>
              <a:buFont typeface="Montserrat"/>
              <a:buChar char="●"/>
            </a:pPr>
            <a:r>
              <a:rPr lang="en-US" sz="950">
                <a:solidFill>
                  <a:srgbClr val="2E2D2D"/>
                </a:solidFill>
                <a:highlight>
                  <a:srgbClr val="FFFFFF"/>
                </a:highlight>
                <a:latin typeface="Montserrat"/>
                <a:ea typeface="Montserrat"/>
                <a:cs typeface="Montserrat"/>
                <a:sym typeface="Montserrat"/>
              </a:rPr>
              <a:t>Many businesses don’t realize the importance of it until it’s too late.</a:t>
            </a:r>
            <a:endParaRPr sz="950">
              <a:latin typeface="Montserrat"/>
              <a:ea typeface="Montserrat"/>
              <a:cs typeface="Montserrat"/>
              <a:sym typeface="Montserrat"/>
            </a:endParaRPr>
          </a:p>
        </p:txBody>
      </p:sp>
      <p:sp>
        <p:nvSpPr>
          <p:cNvPr id="591" name="Google Shape;591;p92"/>
          <p:cNvSpPr/>
          <p:nvPr/>
        </p:nvSpPr>
        <p:spPr>
          <a:xfrm>
            <a:off x="1224975" y="2175325"/>
            <a:ext cx="2034600" cy="2868000"/>
          </a:xfrm>
          <a:prstGeom prst="roundRect">
            <a:avLst>
              <a:gd name="adj" fmla="val 3434"/>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2"/>
          <p:cNvSpPr/>
          <p:nvPr/>
        </p:nvSpPr>
        <p:spPr>
          <a:xfrm>
            <a:off x="988600" y="1941350"/>
            <a:ext cx="508500" cy="508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1</a:t>
            </a:r>
            <a:endParaRPr sz="1000" b="1">
              <a:latin typeface="Montserrat"/>
              <a:ea typeface="Montserrat"/>
              <a:cs typeface="Montserrat"/>
              <a:sym typeface="Montserrat"/>
            </a:endParaRPr>
          </a:p>
        </p:txBody>
      </p:sp>
      <p:sp>
        <p:nvSpPr>
          <p:cNvPr id="593" name="Google Shape;593;p92"/>
          <p:cNvSpPr/>
          <p:nvPr/>
        </p:nvSpPr>
        <p:spPr>
          <a:xfrm>
            <a:off x="3765038" y="2175325"/>
            <a:ext cx="2034600" cy="2868000"/>
          </a:xfrm>
          <a:prstGeom prst="roundRect">
            <a:avLst>
              <a:gd name="adj" fmla="val 3434"/>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2"/>
          <p:cNvSpPr/>
          <p:nvPr/>
        </p:nvSpPr>
        <p:spPr>
          <a:xfrm>
            <a:off x="3528663" y="1941350"/>
            <a:ext cx="508500" cy="508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2</a:t>
            </a:r>
            <a:endParaRPr sz="1000" b="1">
              <a:latin typeface="Montserrat"/>
              <a:ea typeface="Montserrat"/>
              <a:cs typeface="Montserrat"/>
              <a:sym typeface="Montserrat"/>
            </a:endParaRPr>
          </a:p>
        </p:txBody>
      </p:sp>
      <p:sp>
        <p:nvSpPr>
          <p:cNvPr id="595" name="Google Shape;595;p92"/>
          <p:cNvSpPr/>
          <p:nvPr/>
        </p:nvSpPr>
        <p:spPr>
          <a:xfrm>
            <a:off x="6305113" y="2175325"/>
            <a:ext cx="2034600" cy="2868000"/>
          </a:xfrm>
          <a:prstGeom prst="roundRect">
            <a:avLst>
              <a:gd name="adj" fmla="val 3434"/>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2"/>
          <p:cNvSpPr txBox="1"/>
          <p:nvPr/>
        </p:nvSpPr>
        <p:spPr>
          <a:xfrm>
            <a:off x="6378175" y="2393275"/>
            <a:ext cx="1888500" cy="243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000" b="1">
                <a:solidFill>
                  <a:schemeClr val="accent1"/>
                </a:solidFill>
                <a:highlight>
                  <a:srgbClr val="FFFFFF"/>
                </a:highlight>
                <a:latin typeface="Montserrat"/>
                <a:ea typeface="Montserrat"/>
                <a:cs typeface="Montserrat"/>
                <a:sym typeface="Montserrat"/>
              </a:rPr>
              <a:t>The stakes are higher than ever</a:t>
            </a:r>
            <a:endParaRPr sz="1000" b="1">
              <a:solidFill>
                <a:schemeClr val="accent1"/>
              </a:solidFill>
              <a:highlight>
                <a:srgbClr val="FFFFFF"/>
              </a:highlight>
              <a:latin typeface="Montserrat"/>
              <a:ea typeface="Montserrat"/>
              <a:cs typeface="Montserrat"/>
              <a:sym typeface="Montserrat"/>
            </a:endParaRPr>
          </a:p>
          <a:p>
            <a:pPr marL="0" lvl="0" indent="0" algn="l" rtl="0">
              <a:lnSpc>
                <a:spcPct val="150000"/>
              </a:lnSpc>
              <a:spcBef>
                <a:spcPts val="0"/>
              </a:spcBef>
              <a:spcAft>
                <a:spcPts val="0"/>
              </a:spcAft>
              <a:buNone/>
            </a:pPr>
            <a:r>
              <a:rPr lang="en-US" sz="800">
                <a:solidFill>
                  <a:srgbClr val="2E2D2D"/>
                </a:solidFill>
                <a:highlight>
                  <a:srgbClr val="FFFFFF"/>
                </a:highlight>
                <a:latin typeface="Montserrat"/>
                <a:ea typeface="Montserrat"/>
                <a:cs typeface="Montserrat"/>
                <a:sym typeface="Montserrat"/>
              </a:rPr>
              <a:t>The competition within the software industry has seen an explosion in recent years with each business fiercely trying to distinguish themselves with their product or service offering. A vulnerability in software is not only harmful for the users but also for company’s reputation &amp; image.</a:t>
            </a:r>
            <a:endParaRPr sz="800">
              <a:solidFill>
                <a:srgbClr val="2E2D2D"/>
              </a:solidFill>
              <a:highlight>
                <a:srgbClr val="FFFFFF"/>
              </a:highlight>
              <a:latin typeface="Montserrat"/>
              <a:ea typeface="Montserrat"/>
              <a:cs typeface="Montserrat"/>
              <a:sym typeface="Montserrat"/>
            </a:endParaRPr>
          </a:p>
        </p:txBody>
      </p:sp>
      <p:sp>
        <p:nvSpPr>
          <p:cNvPr id="597" name="Google Shape;597;p92"/>
          <p:cNvSpPr/>
          <p:nvPr/>
        </p:nvSpPr>
        <p:spPr>
          <a:xfrm>
            <a:off x="6068738" y="1941350"/>
            <a:ext cx="508500" cy="508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3</a:t>
            </a:r>
            <a:endParaRPr sz="1000" b="1">
              <a:latin typeface="Montserrat"/>
              <a:ea typeface="Montserrat"/>
              <a:cs typeface="Montserrat"/>
              <a:sym typeface="Montserrat"/>
            </a:endParaRPr>
          </a:p>
        </p:txBody>
      </p:sp>
      <p:sp>
        <p:nvSpPr>
          <p:cNvPr id="598" name="Google Shape;598;p92"/>
          <p:cNvSpPr txBox="1"/>
          <p:nvPr/>
        </p:nvSpPr>
        <p:spPr>
          <a:xfrm>
            <a:off x="3838100" y="2393275"/>
            <a:ext cx="1888500" cy="1877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000" b="1">
                <a:solidFill>
                  <a:schemeClr val="accent1"/>
                </a:solidFill>
                <a:highlight>
                  <a:srgbClr val="FFFFFF"/>
                </a:highlight>
                <a:latin typeface="Montserrat"/>
                <a:ea typeface="Montserrat"/>
                <a:cs typeface="Montserrat"/>
                <a:sym typeface="Montserrat"/>
              </a:rPr>
              <a:t>The number and severity of attacks are increasing</a:t>
            </a:r>
            <a:endParaRPr sz="1000" b="1">
              <a:solidFill>
                <a:schemeClr val="accent1"/>
              </a:solidFill>
              <a:highlight>
                <a:srgbClr val="FFFFFF"/>
              </a:highlight>
              <a:latin typeface="Montserrat"/>
              <a:ea typeface="Montserrat"/>
              <a:cs typeface="Montserrat"/>
              <a:sym typeface="Montserrat"/>
            </a:endParaRPr>
          </a:p>
          <a:p>
            <a:pPr marL="0" lvl="0" indent="0" algn="l" rtl="0">
              <a:lnSpc>
                <a:spcPct val="150000"/>
              </a:lnSpc>
              <a:spcBef>
                <a:spcPts val="0"/>
              </a:spcBef>
              <a:spcAft>
                <a:spcPts val="0"/>
              </a:spcAft>
              <a:buNone/>
            </a:pPr>
            <a:r>
              <a:rPr lang="en-US" sz="800">
                <a:solidFill>
                  <a:srgbClr val="2E2D2D"/>
                </a:solidFill>
                <a:highlight>
                  <a:srgbClr val="FFFFFF"/>
                </a:highlight>
                <a:latin typeface="Montserrat"/>
                <a:ea typeface="Montserrat"/>
                <a:cs typeface="Montserrat"/>
                <a:sym typeface="Montserrat"/>
              </a:rPr>
              <a:t>Hackers are increasingly targeting vulnerabilities as a way to gain access to networks and data. Once the software is compromised, it can take years for a business to recover from damage and losses.</a:t>
            </a:r>
            <a:endParaRPr sz="800">
              <a:solidFill>
                <a:srgbClr val="2E2D2D"/>
              </a:solidFill>
              <a:highlight>
                <a:srgbClr val="FFFFFF"/>
              </a:highlight>
              <a:latin typeface="Montserrat"/>
              <a:ea typeface="Montserrat"/>
              <a:cs typeface="Montserrat"/>
              <a:sym typeface="Montserrat"/>
            </a:endParaRPr>
          </a:p>
        </p:txBody>
      </p:sp>
      <p:sp>
        <p:nvSpPr>
          <p:cNvPr id="599" name="Google Shape;599;p92"/>
          <p:cNvSpPr txBox="1"/>
          <p:nvPr/>
        </p:nvSpPr>
        <p:spPr>
          <a:xfrm>
            <a:off x="1298025" y="2393275"/>
            <a:ext cx="1888500" cy="2247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000" b="1">
                <a:solidFill>
                  <a:schemeClr val="accent1"/>
                </a:solidFill>
                <a:highlight>
                  <a:srgbClr val="FFFFFF"/>
                </a:highlight>
                <a:latin typeface="Montserrat"/>
                <a:ea typeface="Montserrat"/>
                <a:cs typeface="Montserrat"/>
                <a:sym typeface="Montserrat"/>
              </a:rPr>
              <a:t>Software is now a critical part of most businesses</a:t>
            </a:r>
            <a:endParaRPr sz="1000" b="1">
              <a:solidFill>
                <a:schemeClr val="accent1"/>
              </a:solidFill>
              <a:highlight>
                <a:srgbClr val="FFFFFF"/>
              </a:highlight>
              <a:latin typeface="Montserrat"/>
              <a:ea typeface="Montserrat"/>
              <a:cs typeface="Montserrat"/>
              <a:sym typeface="Montserrat"/>
            </a:endParaRPr>
          </a:p>
          <a:p>
            <a:pPr marL="0" lvl="0" indent="0" algn="l" rtl="0">
              <a:lnSpc>
                <a:spcPct val="150000"/>
              </a:lnSpc>
              <a:spcBef>
                <a:spcPts val="0"/>
              </a:spcBef>
              <a:spcAft>
                <a:spcPts val="0"/>
              </a:spcAft>
              <a:buNone/>
            </a:pPr>
            <a:r>
              <a:rPr lang="en-US" sz="800">
                <a:solidFill>
                  <a:srgbClr val="2E2D2D"/>
                </a:solidFill>
                <a:highlight>
                  <a:srgbClr val="FFFFFF"/>
                </a:highlight>
                <a:latin typeface="Montserrat"/>
                <a:ea typeface="Montserrat"/>
                <a:cs typeface="Montserrat"/>
                <a:sym typeface="Montserrat"/>
              </a:rPr>
              <a:t>The majority of the companies heavily rely on some kind of software, and any vulnerability in the code can have serious consequences. Some recent large-scale breaches include the 2021 attack on Facebook, which resulted in exposing the personal information of 1.5 billion users.</a:t>
            </a:r>
            <a:endParaRPr sz="800">
              <a:solidFill>
                <a:srgbClr val="2E2D2D"/>
              </a:solidFill>
              <a:highlight>
                <a:srgbClr val="FFFFFF"/>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3"/>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Security vs. Privacy: Implications in Software Design</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08"/>
        <p:cNvGrpSpPr/>
        <p:nvPr/>
      </p:nvGrpSpPr>
      <p:grpSpPr>
        <a:xfrm>
          <a:off x="0" y="0"/>
          <a:ext cx="0" cy="0"/>
          <a:chOff x="0" y="0"/>
          <a:chExt cx="0" cy="0"/>
        </a:xfrm>
      </p:grpSpPr>
      <p:sp>
        <p:nvSpPr>
          <p:cNvPr id="609" name="Google Shape;609;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What is Data Privacy?</a:t>
            </a:r>
            <a:endParaRPr b="0">
              <a:solidFill>
                <a:srgbClr val="000000"/>
              </a:solidFill>
              <a:latin typeface="Montserrat Black"/>
              <a:ea typeface="Montserrat Black"/>
              <a:cs typeface="Montserrat Black"/>
              <a:sym typeface="Montserrat Black"/>
            </a:endParaRPr>
          </a:p>
        </p:txBody>
      </p:sp>
      <p:sp>
        <p:nvSpPr>
          <p:cNvPr id="610" name="Google Shape;610;p94"/>
          <p:cNvSpPr txBox="1"/>
          <p:nvPr/>
        </p:nvSpPr>
        <p:spPr>
          <a:xfrm>
            <a:off x="613700" y="1110375"/>
            <a:ext cx="8211900" cy="22164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Data privacy refers to the proper use and processing of personal data by restoring control over their data to individuals.</a:t>
            </a:r>
            <a:endParaRPr sz="1200">
              <a:solidFill>
                <a:srgbClr val="1F1E33"/>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Simply put, data privacy enables individuals to decide and limit access to the use and sharing of their personal data.</a:t>
            </a:r>
            <a:endParaRPr sz="1200">
              <a:solidFill>
                <a:srgbClr val="1F1E33"/>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Protecting personal information ensures that the data is kept secure.</a:t>
            </a:r>
            <a:endParaRPr sz="1200">
              <a:solidFill>
                <a:srgbClr val="1F1E33"/>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Here, data privacy transitions into the realm of data security and protection.</a:t>
            </a:r>
            <a:endParaRPr sz="1200">
              <a:solidFill>
                <a:srgbClr val="1F1E33"/>
              </a:solidFill>
              <a:latin typeface="Montserrat"/>
              <a:ea typeface="Montserrat"/>
              <a:cs typeface="Montserrat"/>
              <a:sym typeface="Montserrat"/>
            </a:endParaRPr>
          </a:p>
        </p:txBody>
      </p:sp>
      <p:sp>
        <p:nvSpPr>
          <p:cNvPr id="611" name="Google Shape;611;p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13</a:t>
            </a:fld>
            <a:endParaRPr sz="1300" b="0" i="0" u="none" strike="noStrike" cap="none">
              <a:solidFill>
                <a:srgbClr val="40404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15"/>
        <p:cNvGrpSpPr/>
        <p:nvPr/>
      </p:nvGrpSpPr>
      <p:grpSpPr>
        <a:xfrm>
          <a:off x="0" y="0"/>
          <a:ext cx="0" cy="0"/>
          <a:chOff x="0" y="0"/>
          <a:chExt cx="0" cy="0"/>
        </a:xfrm>
      </p:grpSpPr>
      <p:sp>
        <p:nvSpPr>
          <p:cNvPr id="616" name="Google Shape;616;p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Data Privacy Laws</a:t>
            </a:r>
            <a:endParaRPr b="0">
              <a:solidFill>
                <a:srgbClr val="000000"/>
              </a:solidFill>
              <a:latin typeface="Montserrat Black"/>
              <a:ea typeface="Montserrat Black"/>
              <a:cs typeface="Montserrat Black"/>
              <a:sym typeface="Montserrat Black"/>
            </a:endParaRPr>
          </a:p>
        </p:txBody>
      </p:sp>
      <p:sp>
        <p:nvSpPr>
          <p:cNvPr id="617" name="Google Shape;617;p9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14</a:t>
            </a:fld>
            <a:endParaRPr sz="1300" b="0" i="0" u="none" strike="noStrike" cap="none">
              <a:solidFill>
                <a:srgbClr val="404040"/>
              </a:solidFill>
              <a:latin typeface="Arial"/>
              <a:ea typeface="Arial"/>
              <a:cs typeface="Arial"/>
              <a:sym typeface="Arial"/>
            </a:endParaRPr>
          </a:p>
        </p:txBody>
      </p:sp>
      <p:sp>
        <p:nvSpPr>
          <p:cNvPr id="618" name="Google Shape;618;p95"/>
          <p:cNvSpPr txBox="1"/>
          <p:nvPr/>
        </p:nvSpPr>
        <p:spPr>
          <a:xfrm>
            <a:off x="613700" y="1110375"/>
            <a:ext cx="8211900" cy="2955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If you’re a business owner with an online presence, you have probably heard about recently enacted numerous data privacy laws in different geographies.</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Here are some of the major ones:</a:t>
            </a:r>
            <a:endParaRPr sz="1200">
              <a:solidFill>
                <a:srgbClr val="1F1E33"/>
              </a:solidFill>
              <a:latin typeface="Montserrat"/>
              <a:ea typeface="Montserrat"/>
              <a:cs typeface="Montserrat"/>
              <a:sym typeface="Montserrat"/>
            </a:endParaRPr>
          </a:p>
          <a:p>
            <a:pPr marL="914400" marR="0" lvl="1"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EU: </a:t>
            </a:r>
            <a:r>
              <a:rPr lang="en-US" sz="1200">
                <a:solidFill>
                  <a:srgbClr val="1F1E3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General Data Protection Regulation</a:t>
            </a:r>
            <a:r>
              <a:rPr lang="en-US" sz="1200">
                <a:solidFill>
                  <a:srgbClr val="1F1E33"/>
                </a:solidFill>
                <a:latin typeface="Montserrat"/>
                <a:ea typeface="Montserrat"/>
                <a:cs typeface="Montserrat"/>
                <a:sym typeface="Montserrat"/>
              </a:rPr>
              <a:t> (GDPR)</a:t>
            </a:r>
            <a:endParaRPr sz="1200">
              <a:solidFill>
                <a:srgbClr val="1F1E33"/>
              </a:solidFill>
              <a:latin typeface="Montserrat"/>
              <a:ea typeface="Montserrat"/>
              <a:cs typeface="Montserrat"/>
              <a:sym typeface="Montserrat"/>
            </a:endParaRPr>
          </a:p>
          <a:p>
            <a:pPr marL="914400" marR="0" lvl="1"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Canada: </a:t>
            </a:r>
            <a:r>
              <a:rPr lang="en-US" sz="1200">
                <a:solidFill>
                  <a:srgbClr val="1F1E3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Personal Information Protection and Electronic Documents Act</a:t>
            </a:r>
            <a:r>
              <a:rPr lang="en-US" sz="1200">
                <a:solidFill>
                  <a:srgbClr val="1F1E33"/>
                </a:solidFill>
                <a:latin typeface="Montserrat"/>
                <a:ea typeface="Montserrat"/>
                <a:cs typeface="Montserrat"/>
                <a:sym typeface="Montserrat"/>
              </a:rPr>
              <a:t> (PIPEDA)</a:t>
            </a:r>
            <a:endParaRPr sz="1200">
              <a:solidFill>
                <a:srgbClr val="1F1E33"/>
              </a:solidFill>
              <a:latin typeface="Montserrat"/>
              <a:ea typeface="Montserrat"/>
              <a:cs typeface="Montserrat"/>
              <a:sym typeface="Montserrat"/>
            </a:endParaRPr>
          </a:p>
          <a:p>
            <a:pPr marL="914400" marR="0" lvl="1"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CA, USA: The </a:t>
            </a:r>
            <a:r>
              <a:rPr lang="en-US" sz="1200">
                <a:solidFill>
                  <a:srgbClr val="1F1E33"/>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California Online Privacy Protection Act</a:t>
            </a:r>
            <a:r>
              <a:rPr lang="en-US" sz="1200">
                <a:solidFill>
                  <a:srgbClr val="1F1E33"/>
                </a:solidFill>
                <a:latin typeface="Montserrat"/>
                <a:ea typeface="Montserrat"/>
                <a:cs typeface="Montserrat"/>
                <a:sym typeface="Montserrat"/>
              </a:rPr>
              <a:t> (CalOPPA)</a:t>
            </a:r>
            <a:endParaRPr sz="1200">
              <a:solidFill>
                <a:srgbClr val="1F1E33"/>
              </a:solidFill>
              <a:latin typeface="Montserrat"/>
              <a:ea typeface="Montserrat"/>
              <a:cs typeface="Montserrat"/>
              <a:sym typeface="Montserrat"/>
            </a:endParaRPr>
          </a:p>
          <a:p>
            <a:pPr marL="914400" marR="0" lvl="1"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CA, USA: The </a:t>
            </a:r>
            <a:r>
              <a:rPr lang="en-US" sz="1200">
                <a:solidFill>
                  <a:srgbClr val="1F1E33"/>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California Consumer Privacy Act</a:t>
            </a:r>
            <a:r>
              <a:rPr lang="en-US" sz="1200">
                <a:solidFill>
                  <a:srgbClr val="1F1E33"/>
                </a:solidFill>
                <a:latin typeface="Montserrat"/>
                <a:ea typeface="Montserrat"/>
                <a:cs typeface="Montserrat"/>
                <a:sym typeface="Montserrat"/>
              </a:rPr>
              <a:t> (CCPA)</a:t>
            </a:r>
            <a:endParaRPr sz="1200">
              <a:solidFill>
                <a:srgbClr val="1F1E33"/>
              </a:solidFill>
              <a:latin typeface="Montserrat"/>
              <a:ea typeface="Montserrat"/>
              <a:cs typeface="Montserrat"/>
              <a:sym typeface="Montserrat"/>
            </a:endParaRPr>
          </a:p>
          <a:p>
            <a:pPr marL="914400" marR="0" lvl="1"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UT, USA: The </a:t>
            </a:r>
            <a:r>
              <a:rPr lang="en-US" sz="1200">
                <a:solidFill>
                  <a:srgbClr val="1F1E33"/>
                </a:solidFill>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Utah Consumer Privacy Act</a:t>
            </a:r>
            <a:r>
              <a:rPr lang="en-US" sz="1200">
                <a:solidFill>
                  <a:srgbClr val="1F1E33"/>
                </a:solidFill>
                <a:latin typeface="Montserrat"/>
                <a:ea typeface="Montserrat"/>
                <a:cs typeface="Montserrat"/>
                <a:sym typeface="Montserrat"/>
              </a:rPr>
              <a:t> (UCPA)</a:t>
            </a:r>
            <a:endParaRPr sz="1200">
              <a:solidFill>
                <a:srgbClr val="1F1E33"/>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29"/>
        <p:cNvGrpSpPr/>
        <p:nvPr/>
      </p:nvGrpSpPr>
      <p:grpSpPr>
        <a:xfrm>
          <a:off x="0" y="0"/>
          <a:ext cx="0" cy="0"/>
          <a:chOff x="0" y="0"/>
          <a:chExt cx="0" cy="0"/>
        </a:xfrm>
      </p:grpSpPr>
      <p:sp>
        <p:nvSpPr>
          <p:cNvPr id="630" name="Google Shape;630;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What is Data Security?</a:t>
            </a:r>
            <a:endParaRPr b="0">
              <a:solidFill>
                <a:srgbClr val="000000"/>
              </a:solidFill>
              <a:latin typeface="Montserrat Black"/>
              <a:ea typeface="Montserrat Black"/>
              <a:cs typeface="Montserrat Black"/>
              <a:sym typeface="Montserrat Black"/>
            </a:endParaRPr>
          </a:p>
        </p:txBody>
      </p:sp>
      <p:sp>
        <p:nvSpPr>
          <p:cNvPr id="631" name="Google Shape;631;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15</a:t>
            </a:fld>
            <a:endParaRPr sz="1300" b="0" i="0" u="none" strike="noStrike" cap="none">
              <a:solidFill>
                <a:srgbClr val="404040"/>
              </a:solidFill>
              <a:latin typeface="Arial"/>
              <a:ea typeface="Arial"/>
              <a:cs typeface="Arial"/>
              <a:sym typeface="Arial"/>
            </a:endParaRPr>
          </a:p>
        </p:txBody>
      </p:sp>
      <p:sp>
        <p:nvSpPr>
          <p:cNvPr id="632" name="Google Shape;632;p97"/>
          <p:cNvSpPr txBox="1"/>
          <p:nvPr/>
        </p:nvSpPr>
        <p:spPr>
          <a:xfrm>
            <a:off x="613700" y="1034175"/>
            <a:ext cx="8441100" cy="3731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Data security is the concept of protecting digital data from theft, corruption, or unauthorized access throughout its entire lifecycle of:</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Creation</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Storage</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Use</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Sharing</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Archiving</a:t>
            </a:r>
            <a:endParaRPr sz="1200">
              <a:solidFill>
                <a:srgbClr val="1F1E33"/>
              </a:solidFill>
              <a:latin typeface="Montserrat"/>
              <a:ea typeface="Montserrat"/>
              <a:cs typeface="Montserrat"/>
              <a:sym typeface="Montserrat"/>
            </a:endParaRPr>
          </a:p>
          <a:p>
            <a:pPr marL="914400" marR="0" lvl="1" indent="-304800" algn="l" rtl="0">
              <a:lnSpc>
                <a:spcPct val="17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Destruction</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Data security involves physical security of the storage devices and hardware, administrative access controls, and the security of software applications.</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It also includes organizational policies and procedure</a:t>
            </a:r>
            <a:endParaRPr sz="1200">
              <a:solidFill>
                <a:srgbClr val="1F1E33"/>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43"/>
        <p:cNvGrpSpPr/>
        <p:nvPr/>
      </p:nvGrpSpPr>
      <p:grpSpPr>
        <a:xfrm>
          <a:off x="0" y="0"/>
          <a:ext cx="0" cy="0"/>
          <a:chOff x="0" y="0"/>
          <a:chExt cx="0" cy="0"/>
        </a:xfrm>
      </p:grpSpPr>
      <p:sp>
        <p:nvSpPr>
          <p:cNvPr id="644" name="Google Shape;644;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Data Security vs. Data Privacy</a:t>
            </a:r>
            <a:endParaRPr b="0">
              <a:solidFill>
                <a:srgbClr val="000000"/>
              </a:solidFill>
              <a:latin typeface="Montserrat Black"/>
              <a:ea typeface="Montserrat Black"/>
              <a:cs typeface="Montserrat Black"/>
              <a:sym typeface="Montserrat Black"/>
            </a:endParaRPr>
          </a:p>
        </p:txBody>
      </p:sp>
      <p:sp>
        <p:nvSpPr>
          <p:cNvPr id="645" name="Google Shape;645;p9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16</a:t>
            </a:fld>
            <a:endParaRPr sz="1300" b="0" i="0" u="none" strike="noStrike" cap="none">
              <a:solidFill>
                <a:srgbClr val="404040"/>
              </a:solidFill>
              <a:latin typeface="Arial"/>
              <a:ea typeface="Arial"/>
              <a:cs typeface="Arial"/>
              <a:sym typeface="Arial"/>
            </a:endParaRPr>
          </a:p>
        </p:txBody>
      </p:sp>
      <p:pic>
        <p:nvPicPr>
          <p:cNvPr id="646" name="Google Shape;646;p99" descr="Privacy vs. Security. | Download Scientific Diagram"/>
          <p:cNvPicPr preferRelativeResize="0"/>
          <p:nvPr/>
        </p:nvPicPr>
        <p:blipFill rotWithShape="1">
          <a:blip r:embed="rId3">
            <a:alphaModFix/>
          </a:blip>
          <a:srcRect/>
          <a:stretch/>
        </p:blipFill>
        <p:spPr>
          <a:xfrm>
            <a:off x="847725" y="2107946"/>
            <a:ext cx="7448550" cy="277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50"/>
        <p:cNvGrpSpPr/>
        <p:nvPr/>
      </p:nvGrpSpPr>
      <p:grpSpPr>
        <a:xfrm>
          <a:off x="0" y="0"/>
          <a:ext cx="0" cy="0"/>
          <a:chOff x="0" y="0"/>
          <a:chExt cx="0" cy="0"/>
        </a:xfrm>
      </p:grpSpPr>
      <p:sp>
        <p:nvSpPr>
          <p:cNvPr id="651" name="Google Shape;651;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Example: Data Privacy</a:t>
            </a:r>
            <a:endParaRPr b="0">
              <a:solidFill>
                <a:srgbClr val="000000"/>
              </a:solidFill>
              <a:latin typeface="Montserrat Black"/>
              <a:ea typeface="Montserrat Black"/>
              <a:cs typeface="Montserrat Black"/>
              <a:sym typeface="Montserrat Black"/>
            </a:endParaRPr>
          </a:p>
        </p:txBody>
      </p:sp>
      <p:sp>
        <p:nvSpPr>
          <p:cNvPr id="652" name="Google Shape;652;p1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17</a:t>
            </a:fld>
            <a:endParaRPr sz="1300" b="0" i="0" u="none" strike="noStrike" cap="none">
              <a:solidFill>
                <a:srgbClr val="404040"/>
              </a:solidFill>
              <a:latin typeface="Arial"/>
              <a:ea typeface="Arial"/>
              <a:cs typeface="Arial"/>
              <a:sym typeface="Arial"/>
            </a:endParaRPr>
          </a:p>
        </p:txBody>
      </p:sp>
      <p:sp>
        <p:nvSpPr>
          <p:cNvPr id="653" name="Google Shape;653;p100"/>
          <p:cNvSpPr txBox="1"/>
          <p:nvPr/>
        </p:nvSpPr>
        <p:spPr>
          <a:xfrm>
            <a:off x="613700" y="1104575"/>
            <a:ext cx="8331300" cy="37248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000" b="1">
                <a:solidFill>
                  <a:srgbClr val="1F1E33"/>
                </a:solidFill>
                <a:latin typeface="Montserrat"/>
                <a:ea typeface="Montserrat"/>
                <a:cs typeface="Montserrat"/>
                <a:sym typeface="Montserrat"/>
              </a:rPr>
              <a:t>Example.com</a:t>
            </a:r>
            <a:r>
              <a:rPr lang="en-US" sz="1000">
                <a:solidFill>
                  <a:srgbClr val="1F1E33"/>
                </a:solidFill>
                <a:latin typeface="Montserrat"/>
                <a:ea typeface="Montserrat"/>
                <a:cs typeface="Montserrat"/>
                <a:sym typeface="Montserrat"/>
              </a:rPr>
              <a:t> sells unique products via its eCommerce shop and it collects many pieces of data from its online shoppers such as:</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Email addresses and log-in details</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Shipping addresses</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Billing addresses</a:t>
            </a:r>
            <a:endParaRPr sz="1000">
              <a:solidFill>
                <a:srgbClr val="1F1E33"/>
              </a:solidFill>
              <a:latin typeface="Montserrat"/>
              <a:ea typeface="Montserrat"/>
              <a:cs typeface="Montserrat"/>
              <a:sym typeface="Montserrat"/>
            </a:endParaRPr>
          </a:p>
          <a:p>
            <a:pPr marL="0" lvl="0" indent="0" algn="l" rtl="0">
              <a:lnSpc>
                <a:spcPct val="200000"/>
              </a:lnSpc>
              <a:spcBef>
                <a:spcPts val="0"/>
              </a:spcBef>
              <a:spcAft>
                <a:spcPts val="0"/>
              </a:spcAft>
              <a:buNone/>
            </a:pPr>
            <a:r>
              <a:rPr lang="en-US" sz="1000">
                <a:solidFill>
                  <a:srgbClr val="1F1E33"/>
                </a:solidFill>
                <a:latin typeface="Montserrat"/>
                <a:ea typeface="Montserrat"/>
                <a:cs typeface="Montserrat"/>
                <a:sym typeface="Montserrat"/>
              </a:rPr>
              <a:t>To ensure proper handling of personal data and to give individuals control over access to and sharing of their data, Example.com does the following:</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It allows its customers to unsubscribe from its email marketing &amp; newsletter lists.</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It does not disclose its customers’ email addresses and purchases data to data brokers without getting its customers’ consent.</a:t>
            </a:r>
            <a:endParaRPr sz="1000">
              <a:solidFill>
                <a:srgbClr val="1F1E33"/>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1F1E33"/>
              </a:buClr>
              <a:buSzPts val="1000"/>
              <a:buFont typeface="Montserrat"/>
              <a:buChar char="●"/>
            </a:pPr>
            <a:r>
              <a:rPr lang="en-US" sz="1000">
                <a:solidFill>
                  <a:srgbClr val="1F1E33"/>
                </a:solidFill>
                <a:latin typeface="Montserrat"/>
                <a:ea typeface="Montserrat"/>
                <a:cs typeface="Montserrat"/>
                <a:sym typeface="Montserrat"/>
              </a:rPr>
              <a:t>It stores customers’ purchase information in accordance with data storage periods determined by applicable laws.</a:t>
            </a:r>
            <a:endParaRPr sz="1000">
              <a:solidFill>
                <a:srgbClr val="1F1E33"/>
              </a:solidFill>
              <a:latin typeface="Montserrat"/>
              <a:ea typeface="Montserrat"/>
              <a:cs typeface="Montserrat"/>
              <a:sym typeface="Montserrat"/>
            </a:endParaRPr>
          </a:p>
          <a:p>
            <a:pPr marL="0" lvl="0" indent="0" algn="l" rtl="0">
              <a:lnSpc>
                <a:spcPct val="200000"/>
              </a:lnSpc>
              <a:spcBef>
                <a:spcPts val="0"/>
              </a:spcBef>
              <a:spcAft>
                <a:spcPts val="1800"/>
              </a:spcAft>
              <a:buNone/>
            </a:pPr>
            <a:r>
              <a:rPr lang="en-US" sz="1000">
                <a:solidFill>
                  <a:srgbClr val="1F1E33"/>
                </a:solidFill>
                <a:latin typeface="Montserrat"/>
                <a:ea typeface="Montserrat"/>
                <a:cs typeface="Montserrat"/>
                <a:sym typeface="Montserrat"/>
              </a:rPr>
              <a:t>These efforts are all part of Example.com’s data privacy strategy.</a:t>
            </a:r>
            <a:endParaRPr sz="1000">
              <a:solidFill>
                <a:srgbClr val="1F1E33"/>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57"/>
        <p:cNvGrpSpPr/>
        <p:nvPr/>
      </p:nvGrpSpPr>
      <p:grpSpPr>
        <a:xfrm>
          <a:off x="0" y="0"/>
          <a:ext cx="0" cy="0"/>
          <a:chOff x="0" y="0"/>
          <a:chExt cx="0" cy="0"/>
        </a:xfrm>
      </p:grpSpPr>
      <p:sp>
        <p:nvSpPr>
          <p:cNvPr id="658" name="Google Shape;658;p1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Example: Data Security</a:t>
            </a:r>
            <a:endParaRPr b="0">
              <a:solidFill>
                <a:srgbClr val="000000"/>
              </a:solidFill>
              <a:latin typeface="Montserrat Black"/>
              <a:ea typeface="Montserrat Black"/>
              <a:cs typeface="Montserrat Black"/>
              <a:sym typeface="Montserrat Black"/>
            </a:endParaRPr>
          </a:p>
        </p:txBody>
      </p:sp>
      <p:sp>
        <p:nvSpPr>
          <p:cNvPr id="659" name="Google Shape;659;p10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18</a:t>
            </a:fld>
            <a:endParaRPr sz="1300" b="0" i="0" u="none" strike="noStrike" cap="none">
              <a:solidFill>
                <a:srgbClr val="404040"/>
              </a:solidFill>
              <a:latin typeface="Arial"/>
              <a:ea typeface="Arial"/>
              <a:cs typeface="Arial"/>
              <a:sym typeface="Arial"/>
            </a:endParaRPr>
          </a:p>
        </p:txBody>
      </p:sp>
      <p:sp>
        <p:nvSpPr>
          <p:cNvPr id="660" name="Google Shape;660;p101"/>
          <p:cNvSpPr txBox="1"/>
          <p:nvPr/>
        </p:nvSpPr>
        <p:spPr>
          <a:xfrm>
            <a:off x="613700" y="1117525"/>
            <a:ext cx="8253300" cy="3694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The executives recently decided to update Example.com’s data security policy.</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As a result, they hired a data security analyst who brought to their attention that more staff members had access to shoppers’ information than was necessary — weakening the company’s overall data security.</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After reviewing which staff members needed access to this information, they reduced the number of “</a:t>
            </a:r>
            <a:r>
              <a:rPr lang="en-US" sz="1200" i="1">
                <a:solidFill>
                  <a:srgbClr val="1F1E33"/>
                </a:solidFill>
                <a:latin typeface="Montserrat"/>
                <a:ea typeface="Montserrat"/>
                <a:cs typeface="Montserrat"/>
                <a:sym typeface="Montserrat"/>
              </a:rPr>
              <a:t>need-to-know</a:t>
            </a:r>
            <a:r>
              <a:rPr lang="en-US" sz="1200">
                <a:solidFill>
                  <a:srgbClr val="1F1E33"/>
                </a:solidFill>
                <a:latin typeface="Montserrat"/>
                <a:ea typeface="Montserrat"/>
                <a:cs typeface="Montserrat"/>
                <a:sym typeface="Montserrat"/>
              </a:rPr>
              <a:t>” players from 26 to only seven.</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Additionally, they allowed an outlet for some other members to request access under special circumstances, for a limited period or a specific task only.</a:t>
            </a:r>
            <a:endParaRPr sz="1200">
              <a:solidFill>
                <a:srgbClr val="1F1E33"/>
              </a:solidFill>
              <a:latin typeface="Montserrat"/>
              <a:ea typeface="Montserrat"/>
              <a:cs typeface="Montserrat"/>
              <a:sym typeface="Montserrat"/>
            </a:endParaRPr>
          </a:p>
          <a:p>
            <a:pPr marL="457200" marR="0" lvl="0" indent="-304800" algn="l" rtl="0">
              <a:lnSpc>
                <a:spcPct val="200000"/>
              </a:lnSpc>
              <a:spcBef>
                <a:spcPts val="0"/>
              </a:spcBef>
              <a:spcAft>
                <a:spcPts val="0"/>
              </a:spcAft>
              <a:buClr>
                <a:srgbClr val="1F1E33"/>
              </a:buClr>
              <a:buSzPts val="1200"/>
              <a:buFont typeface="Montserrat"/>
              <a:buChar char="●"/>
            </a:pPr>
            <a:r>
              <a:rPr lang="en-US" sz="1200">
                <a:solidFill>
                  <a:srgbClr val="1F1E33"/>
                </a:solidFill>
                <a:latin typeface="Montserrat"/>
                <a:ea typeface="Montserrat"/>
                <a:cs typeface="Montserrat"/>
                <a:sym typeface="Montserrat"/>
              </a:rPr>
              <a:t>By reducing the number of staff members who could access shoppers’ data by nearly three-quarters, Example.com significantly strengthened its data security plan.</a:t>
            </a:r>
            <a:endParaRPr sz="1200">
              <a:solidFill>
                <a:srgbClr val="1F1E33"/>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2"/>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Common Threats and Mitigations</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1"/>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490" name="Google Shape;490;p81"/>
          <p:cNvSpPr txBox="1">
            <a:spLocks noGrp="1"/>
          </p:cNvSpPr>
          <p:nvPr>
            <p:ph type="body" idx="1"/>
          </p:nvPr>
        </p:nvSpPr>
        <p:spPr>
          <a:xfrm>
            <a:off x="3476525" y="788000"/>
            <a:ext cx="5161500" cy="41694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434343"/>
              </a:buClr>
              <a:buSzPts val="1200"/>
              <a:buChar char="●"/>
            </a:pPr>
            <a:r>
              <a:rPr lang="en-US" b="1">
                <a:solidFill>
                  <a:srgbClr val="434343"/>
                </a:solidFill>
              </a:rPr>
              <a:t>Introduction to Software Security</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Security vs. Privacy Implications in Software Design</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Common Threats and Mitigations</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Identity and Access Management</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Security as Software Requirement</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Threat Modelling</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Vulnerability Assessment vs. Penetration Testing</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Code Review &amp; Penetration Testing</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Aspects of Good Code Review</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OWASP ASVP</a:t>
            </a:r>
            <a:endParaRPr b="1">
              <a:solidFill>
                <a:srgbClr val="434343"/>
              </a:solidFill>
            </a:endParaRPr>
          </a:p>
          <a:p>
            <a:pPr marL="457200" lvl="0" indent="-304800" algn="l" rtl="0">
              <a:lnSpc>
                <a:spcPct val="200000"/>
              </a:lnSpc>
              <a:spcBef>
                <a:spcPts val="0"/>
              </a:spcBef>
              <a:spcAft>
                <a:spcPts val="0"/>
              </a:spcAft>
              <a:buClr>
                <a:srgbClr val="434343"/>
              </a:buClr>
              <a:buSzPts val="1200"/>
              <a:buChar char="●"/>
            </a:pPr>
            <a:r>
              <a:rPr lang="en-US" b="1">
                <a:solidFill>
                  <a:srgbClr val="434343"/>
                </a:solidFill>
              </a:rPr>
              <a:t>Privacy by Design and by Default </a:t>
            </a:r>
            <a:endParaRPr b="1">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69"/>
        <p:cNvGrpSpPr/>
        <p:nvPr/>
      </p:nvGrpSpPr>
      <p:grpSpPr>
        <a:xfrm>
          <a:off x="0" y="0"/>
          <a:ext cx="0" cy="0"/>
          <a:chOff x="0" y="0"/>
          <a:chExt cx="0" cy="0"/>
        </a:xfrm>
      </p:grpSpPr>
      <p:sp>
        <p:nvSpPr>
          <p:cNvPr id="670" name="Google Shape;670;p10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Identity Attacks</a:t>
            </a:r>
            <a:endParaRPr b="0">
              <a:solidFill>
                <a:srgbClr val="000000"/>
              </a:solidFill>
              <a:latin typeface="Montserrat Black"/>
              <a:ea typeface="Montserrat Black"/>
              <a:cs typeface="Montserrat Black"/>
              <a:sym typeface="Montserrat Black"/>
            </a:endParaRPr>
          </a:p>
        </p:txBody>
      </p:sp>
      <p:sp>
        <p:nvSpPr>
          <p:cNvPr id="671" name="Google Shape;671;p1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20</a:t>
            </a:fld>
            <a:endParaRPr sz="1300" b="0" i="0" u="none" strike="noStrike" cap="none">
              <a:solidFill>
                <a:srgbClr val="404040"/>
              </a:solidFill>
              <a:latin typeface="Arial"/>
              <a:ea typeface="Arial"/>
              <a:cs typeface="Arial"/>
              <a:sym typeface="Arial"/>
            </a:endParaRPr>
          </a:p>
        </p:txBody>
      </p:sp>
      <p:pic>
        <p:nvPicPr>
          <p:cNvPr id="672" name="Google Shape;672;p103"/>
          <p:cNvPicPr preferRelativeResize="0"/>
          <p:nvPr/>
        </p:nvPicPr>
        <p:blipFill rotWithShape="1">
          <a:blip r:embed="rId3">
            <a:alphaModFix/>
          </a:blip>
          <a:srcRect l="3045" t="13785" r="65968"/>
          <a:stretch/>
        </p:blipFill>
        <p:spPr>
          <a:xfrm>
            <a:off x="1314609" y="1903266"/>
            <a:ext cx="1405256" cy="1414669"/>
          </a:xfrm>
          <a:prstGeom prst="rect">
            <a:avLst/>
          </a:prstGeom>
          <a:noFill/>
          <a:ln>
            <a:noFill/>
          </a:ln>
        </p:spPr>
      </p:pic>
      <p:pic>
        <p:nvPicPr>
          <p:cNvPr id="673" name="Google Shape;673;p103"/>
          <p:cNvPicPr preferRelativeResize="0"/>
          <p:nvPr/>
        </p:nvPicPr>
        <p:blipFill rotWithShape="1">
          <a:blip r:embed="rId3">
            <a:alphaModFix/>
          </a:blip>
          <a:srcRect l="35939" t="13785" r="33076"/>
          <a:stretch/>
        </p:blipFill>
        <p:spPr>
          <a:xfrm>
            <a:off x="3875832" y="1903266"/>
            <a:ext cx="1405256" cy="1414669"/>
          </a:xfrm>
          <a:prstGeom prst="rect">
            <a:avLst/>
          </a:prstGeom>
          <a:noFill/>
          <a:ln>
            <a:noFill/>
          </a:ln>
        </p:spPr>
      </p:pic>
      <p:pic>
        <p:nvPicPr>
          <p:cNvPr id="674" name="Google Shape;674;p103"/>
          <p:cNvPicPr preferRelativeResize="0"/>
          <p:nvPr/>
        </p:nvPicPr>
        <p:blipFill rotWithShape="1">
          <a:blip r:embed="rId3">
            <a:alphaModFix/>
          </a:blip>
          <a:srcRect l="69048" t="13785" r="-34"/>
          <a:stretch/>
        </p:blipFill>
        <p:spPr>
          <a:xfrm>
            <a:off x="6437077" y="1903266"/>
            <a:ext cx="1405256" cy="1414669"/>
          </a:xfrm>
          <a:prstGeom prst="rect">
            <a:avLst/>
          </a:prstGeom>
          <a:noFill/>
          <a:ln>
            <a:noFill/>
          </a:ln>
        </p:spPr>
      </p:pic>
      <p:sp>
        <p:nvSpPr>
          <p:cNvPr id="675" name="Google Shape;675;p103"/>
          <p:cNvSpPr txBox="1"/>
          <p:nvPr/>
        </p:nvSpPr>
        <p:spPr>
          <a:xfrm>
            <a:off x="1026441" y="1443459"/>
            <a:ext cx="1981500" cy="3231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US" sz="1200" b="1">
                <a:latin typeface="Century Gothic"/>
                <a:ea typeface="Century Gothic"/>
                <a:cs typeface="Century Gothic"/>
                <a:sym typeface="Century Gothic"/>
              </a:rPr>
              <a:t>Stolen or Weak Password</a:t>
            </a:r>
            <a:endParaRPr sz="1200" b="1">
              <a:latin typeface="Century Gothic"/>
              <a:ea typeface="Century Gothic"/>
              <a:cs typeface="Century Gothic"/>
              <a:sym typeface="Century Gothic"/>
            </a:endParaRPr>
          </a:p>
        </p:txBody>
      </p:sp>
      <p:sp>
        <p:nvSpPr>
          <p:cNvPr id="676" name="Google Shape;676;p103"/>
          <p:cNvSpPr txBox="1"/>
          <p:nvPr/>
        </p:nvSpPr>
        <p:spPr>
          <a:xfrm>
            <a:off x="3587663" y="1443450"/>
            <a:ext cx="1981500" cy="3231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US" sz="1200" b="1">
                <a:latin typeface="Century Gothic"/>
                <a:ea typeface="Century Gothic"/>
                <a:cs typeface="Century Gothic"/>
                <a:sym typeface="Century Gothic"/>
              </a:rPr>
              <a:t>Social Attacks</a:t>
            </a:r>
            <a:endParaRPr sz="1200" b="1">
              <a:latin typeface="Century Gothic"/>
              <a:ea typeface="Century Gothic"/>
              <a:cs typeface="Century Gothic"/>
              <a:sym typeface="Century Gothic"/>
            </a:endParaRPr>
          </a:p>
        </p:txBody>
      </p:sp>
      <p:sp>
        <p:nvSpPr>
          <p:cNvPr id="677" name="Google Shape;677;p103"/>
          <p:cNvSpPr txBox="1"/>
          <p:nvPr/>
        </p:nvSpPr>
        <p:spPr>
          <a:xfrm>
            <a:off x="5830434" y="1443459"/>
            <a:ext cx="2618400" cy="3231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US" sz="1200" b="1">
                <a:latin typeface="Century Gothic"/>
                <a:ea typeface="Century Gothic"/>
                <a:cs typeface="Century Gothic"/>
                <a:sym typeface="Century Gothic"/>
              </a:rPr>
              <a:t>Credential Stealing Software</a:t>
            </a:r>
            <a:endParaRPr sz="1200" b="1">
              <a:latin typeface="Century Gothic"/>
              <a:ea typeface="Century Gothic"/>
              <a:cs typeface="Century Gothic"/>
              <a:sym typeface="Century Gothic"/>
            </a:endParaRPr>
          </a:p>
        </p:txBody>
      </p:sp>
      <p:sp>
        <p:nvSpPr>
          <p:cNvPr id="678" name="Google Shape;678;p103"/>
          <p:cNvSpPr txBox="1"/>
          <p:nvPr/>
        </p:nvSpPr>
        <p:spPr>
          <a:xfrm>
            <a:off x="1026441" y="3454397"/>
            <a:ext cx="1981500" cy="554100"/>
          </a:xfrm>
          <a:prstGeom prst="rect">
            <a:avLst/>
          </a:prstGeom>
          <a:noFill/>
          <a:ln>
            <a:noFill/>
          </a:ln>
        </p:spPr>
        <p:txBody>
          <a:bodyPr spcFirstLastPara="1" wrap="square" lIns="68575" tIns="68575" rIns="68575" bIns="68575" anchor="t" anchorCtr="0">
            <a:spAutoFit/>
          </a:bodyPr>
          <a:lstStyle/>
          <a:p>
            <a:pPr marL="0" lvl="0" indent="0" algn="ctr" rtl="0">
              <a:lnSpc>
                <a:spcPct val="200000"/>
              </a:lnSpc>
              <a:spcBef>
                <a:spcPts val="0"/>
              </a:spcBef>
              <a:spcAft>
                <a:spcPts val="0"/>
              </a:spcAft>
              <a:buNone/>
            </a:pPr>
            <a:r>
              <a:rPr lang="en-US" sz="900" i="1">
                <a:latin typeface="Century Gothic"/>
                <a:ea typeface="Century Gothic"/>
                <a:cs typeface="Century Gothic"/>
                <a:sym typeface="Century Gothic"/>
              </a:rPr>
              <a:t>of breaches leveraged either stolen and/or weak passwords </a:t>
            </a:r>
            <a:endParaRPr sz="900" i="1">
              <a:latin typeface="Century Gothic"/>
              <a:ea typeface="Century Gothic"/>
              <a:cs typeface="Century Gothic"/>
              <a:sym typeface="Century Gothic"/>
            </a:endParaRPr>
          </a:p>
        </p:txBody>
      </p:sp>
      <p:sp>
        <p:nvSpPr>
          <p:cNvPr id="679" name="Google Shape;679;p103"/>
          <p:cNvSpPr txBox="1"/>
          <p:nvPr/>
        </p:nvSpPr>
        <p:spPr>
          <a:xfrm>
            <a:off x="3587672" y="3454416"/>
            <a:ext cx="1981500" cy="554100"/>
          </a:xfrm>
          <a:prstGeom prst="rect">
            <a:avLst/>
          </a:prstGeom>
          <a:noFill/>
          <a:ln>
            <a:noFill/>
          </a:ln>
        </p:spPr>
        <p:txBody>
          <a:bodyPr spcFirstLastPara="1" wrap="square" lIns="68575" tIns="68575" rIns="68575" bIns="68575" anchor="t" anchorCtr="0">
            <a:spAutoFit/>
          </a:bodyPr>
          <a:lstStyle/>
          <a:p>
            <a:pPr marL="0" lvl="0" indent="0" algn="ctr" rtl="0">
              <a:lnSpc>
                <a:spcPct val="200000"/>
              </a:lnSpc>
              <a:spcBef>
                <a:spcPts val="0"/>
              </a:spcBef>
              <a:spcAft>
                <a:spcPts val="0"/>
              </a:spcAft>
              <a:buNone/>
            </a:pPr>
            <a:r>
              <a:rPr lang="en-US" sz="900" i="1">
                <a:latin typeface="Century Gothic"/>
                <a:ea typeface="Century Gothic"/>
                <a:cs typeface="Century Gothic"/>
                <a:sym typeface="Century Gothic"/>
              </a:rPr>
              <a:t>attacks resulted in a data breach </a:t>
            </a:r>
            <a:endParaRPr sz="900" i="1">
              <a:latin typeface="Century Gothic"/>
              <a:ea typeface="Century Gothic"/>
              <a:cs typeface="Century Gothic"/>
              <a:sym typeface="Century Gothic"/>
            </a:endParaRPr>
          </a:p>
        </p:txBody>
      </p:sp>
      <p:sp>
        <p:nvSpPr>
          <p:cNvPr id="680" name="Google Shape;680;p103"/>
          <p:cNvSpPr txBox="1"/>
          <p:nvPr/>
        </p:nvSpPr>
        <p:spPr>
          <a:xfrm>
            <a:off x="6176747" y="3454397"/>
            <a:ext cx="1981500" cy="831300"/>
          </a:xfrm>
          <a:prstGeom prst="rect">
            <a:avLst/>
          </a:prstGeom>
          <a:noFill/>
          <a:ln>
            <a:noFill/>
          </a:ln>
        </p:spPr>
        <p:txBody>
          <a:bodyPr spcFirstLastPara="1" wrap="square" lIns="68575" tIns="68575" rIns="68575" bIns="68575" anchor="t" anchorCtr="0">
            <a:spAutoFit/>
          </a:bodyPr>
          <a:lstStyle/>
          <a:p>
            <a:pPr marL="0" lvl="0" indent="0" algn="ctr" rtl="0">
              <a:lnSpc>
                <a:spcPct val="200000"/>
              </a:lnSpc>
              <a:spcBef>
                <a:spcPts val="0"/>
              </a:spcBef>
              <a:spcAft>
                <a:spcPts val="0"/>
              </a:spcAft>
              <a:buNone/>
            </a:pPr>
            <a:r>
              <a:rPr lang="en-US" sz="900" i="1">
                <a:latin typeface="Century Gothic"/>
                <a:ea typeface="Century Gothic"/>
                <a:cs typeface="Century Gothic"/>
                <a:sym typeface="Century Gothic"/>
              </a:rPr>
              <a:t>of data breaches include some form of credential stealing software</a:t>
            </a:r>
            <a:endParaRPr sz="900" i="1">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84"/>
        <p:cNvGrpSpPr/>
        <p:nvPr/>
      </p:nvGrpSpPr>
      <p:grpSpPr>
        <a:xfrm>
          <a:off x="0" y="0"/>
          <a:ext cx="0" cy="0"/>
          <a:chOff x="0" y="0"/>
          <a:chExt cx="0" cy="0"/>
        </a:xfrm>
      </p:grpSpPr>
      <p:sp>
        <p:nvSpPr>
          <p:cNvPr id="685" name="Google Shape;685;p1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Broad-based Phishing Campaign Attack</a:t>
            </a:r>
            <a:endParaRPr b="0">
              <a:solidFill>
                <a:srgbClr val="000000"/>
              </a:solidFill>
              <a:latin typeface="Montserrat Black"/>
              <a:ea typeface="Montserrat Black"/>
              <a:cs typeface="Montserrat Black"/>
              <a:sym typeface="Montserrat Black"/>
            </a:endParaRPr>
          </a:p>
        </p:txBody>
      </p:sp>
      <p:sp>
        <p:nvSpPr>
          <p:cNvPr id="686" name="Google Shape;686;p1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21</a:t>
            </a:fld>
            <a:endParaRPr sz="1300" b="0" i="0" u="none" strike="noStrike" cap="none">
              <a:solidFill>
                <a:srgbClr val="404040"/>
              </a:solidFill>
              <a:latin typeface="Arial"/>
              <a:ea typeface="Arial"/>
              <a:cs typeface="Arial"/>
              <a:sym typeface="Arial"/>
            </a:endParaRPr>
          </a:p>
        </p:txBody>
      </p:sp>
      <p:pic>
        <p:nvPicPr>
          <p:cNvPr id="687" name="Google Shape;687;p104"/>
          <p:cNvPicPr preferRelativeResize="0"/>
          <p:nvPr/>
        </p:nvPicPr>
        <p:blipFill rotWithShape="1">
          <a:blip r:embed="rId3">
            <a:alphaModFix/>
          </a:blip>
          <a:srcRect/>
          <a:stretch/>
        </p:blipFill>
        <p:spPr>
          <a:xfrm>
            <a:off x="1732725" y="1850194"/>
            <a:ext cx="5678548" cy="1443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91"/>
        <p:cNvGrpSpPr/>
        <p:nvPr/>
      </p:nvGrpSpPr>
      <p:grpSpPr>
        <a:xfrm>
          <a:off x="0" y="0"/>
          <a:ext cx="0" cy="0"/>
          <a:chOff x="0" y="0"/>
          <a:chExt cx="0" cy="0"/>
        </a:xfrm>
      </p:grpSpPr>
      <p:sp>
        <p:nvSpPr>
          <p:cNvPr id="692" name="Google Shape;692;p1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Spear Phishing Campaign Attack</a:t>
            </a:r>
            <a:endParaRPr b="0">
              <a:solidFill>
                <a:srgbClr val="000000"/>
              </a:solidFill>
              <a:latin typeface="Montserrat Black"/>
              <a:ea typeface="Montserrat Black"/>
              <a:cs typeface="Montserrat Black"/>
              <a:sym typeface="Montserrat Black"/>
            </a:endParaRPr>
          </a:p>
        </p:txBody>
      </p:sp>
      <p:sp>
        <p:nvSpPr>
          <p:cNvPr id="693" name="Google Shape;693;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22</a:t>
            </a:fld>
            <a:endParaRPr sz="1300" b="0" i="0" u="none" strike="noStrike" cap="none">
              <a:solidFill>
                <a:srgbClr val="404040"/>
              </a:solidFill>
              <a:latin typeface="Arial"/>
              <a:ea typeface="Arial"/>
              <a:cs typeface="Arial"/>
              <a:sym typeface="Arial"/>
            </a:endParaRPr>
          </a:p>
        </p:txBody>
      </p:sp>
      <p:pic>
        <p:nvPicPr>
          <p:cNvPr id="694" name="Google Shape;694;p105"/>
          <p:cNvPicPr preferRelativeResize="0"/>
          <p:nvPr/>
        </p:nvPicPr>
        <p:blipFill rotWithShape="1">
          <a:blip r:embed="rId3">
            <a:alphaModFix/>
          </a:blip>
          <a:srcRect/>
          <a:stretch/>
        </p:blipFill>
        <p:spPr>
          <a:xfrm>
            <a:off x="980401" y="1852416"/>
            <a:ext cx="7183201" cy="14386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98"/>
        <p:cNvGrpSpPr/>
        <p:nvPr/>
      </p:nvGrpSpPr>
      <p:grpSpPr>
        <a:xfrm>
          <a:off x="0" y="0"/>
          <a:ext cx="0" cy="0"/>
          <a:chOff x="0" y="0"/>
          <a:chExt cx="0" cy="0"/>
        </a:xfrm>
      </p:grpSpPr>
      <p:sp>
        <p:nvSpPr>
          <p:cNvPr id="699" name="Google Shape;699;p10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Credential Stuffing Attack</a:t>
            </a:r>
            <a:endParaRPr b="0">
              <a:solidFill>
                <a:srgbClr val="000000"/>
              </a:solidFill>
              <a:latin typeface="Montserrat Black"/>
              <a:ea typeface="Montserrat Black"/>
              <a:cs typeface="Montserrat Black"/>
              <a:sym typeface="Montserrat Black"/>
            </a:endParaRPr>
          </a:p>
        </p:txBody>
      </p:sp>
      <p:sp>
        <p:nvSpPr>
          <p:cNvPr id="700" name="Google Shape;700;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23</a:t>
            </a:fld>
            <a:endParaRPr sz="1300" b="0" i="0" u="none" strike="noStrike" cap="none">
              <a:solidFill>
                <a:srgbClr val="404040"/>
              </a:solidFill>
              <a:latin typeface="Arial"/>
              <a:ea typeface="Arial"/>
              <a:cs typeface="Arial"/>
              <a:sym typeface="Arial"/>
            </a:endParaRPr>
          </a:p>
        </p:txBody>
      </p:sp>
      <p:pic>
        <p:nvPicPr>
          <p:cNvPr id="701" name="Google Shape;701;p106"/>
          <p:cNvPicPr preferRelativeResize="0"/>
          <p:nvPr/>
        </p:nvPicPr>
        <p:blipFill rotWithShape="1">
          <a:blip r:embed="rId3">
            <a:alphaModFix/>
          </a:blip>
          <a:srcRect/>
          <a:stretch/>
        </p:blipFill>
        <p:spPr>
          <a:xfrm>
            <a:off x="1917597" y="1920066"/>
            <a:ext cx="5308800" cy="1303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05"/>
        <p:cNvGrpSpPr/>
        <p:nvPr/>
      </p:nvGrpSpPr>
      <p:grpSpPr>
        <a:xfrm>
          <a:off x="0" y="0"/>
          <a:ext cx="0" cy="0"/>
          <a:chOff x="0" y="0"/>
          <a:chExt cx="0" cy="0"/>
        </a:xfrm>
      </p:grpSpPr>
      <p:sp>
        <p:nvSpPr>
          <p:cNvPr id="706" name="Google Shape;706;p10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Password spraying attack</a:t>
            </a:r>
            <a:endParaRPr b="0">
              <a:solidFill>
                <a:srgbClr val="000000"/>
              </a:solidFill>
              <a:latin typeface="Montserrat Black"/>
              <a:ea typeface="Montserrat Black"/>
              <a:cs typeface="Montserrat Black"/>
              <a:sym typeface="Montserrat Black"/>
            </a:endParaRPr>
          </a:p>
        </p:txBody>
      </p:sp>
      <p:sp>
        <p:nvSpPr>
          <p:cNvPr id="707" name="Google Shape;707;p1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24</a:t>
            </a:fld>
            <a:endParaRPr sz="1300" b="0" i="0" u="none" strike="noStrike" cap="none">
              <a:solidFill>
                <a:srgbClr val="404040"/>
              </a:solidFill>
              <a:latin typeface="Arial"/>
              <a:ea typeface="Arial"/>
              <a:cs typeface="Arial"/>
              <a:sym typeface="Arial"/>
            </a:endParaRPr>
          </a:p>
        </p:txBody>
      </p:sp>
      <p:pic>
        <p:nvPicPr>
          <p:cNvPr id="708" name="Google Shape;708;p107"/>
          <p:cNvPicPr preferRelativeResize="0"/>
          <p:nvPr/>
        </p:nvPicPr>
        <p:blipFill rotWithShape="1">
          <a:blip r:embed="rId3">
            <a:alphaModFix/>
          </a:blip>
          <a:srcRect/>
          <a:stretch/>
        </p:blipFill>
        <p:spPr>
          <a:xfrm>
            <a:off x="1974094" y="1943372"/>
            <a:ext cx="5195815" cy="12567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12"/>
        <p:cNvGrpSpPr/>
        <p:nvPr/>
      </p:nvGrpSpPr>
      <p:grpSpPr>
        <a:xfrm>
          <a:off x="0" y="0"/>
          <a:ext cx="0" cy="0"/>
          <a:chOff x="0" y="0"/>
          <a:chExt cx="0" cy="0"/>
        </a:xfrm>
      </p:grpSpPr>
      <p:sp>
        <p:nvSpPr>
          <p:cNvPr id="713" name="Google Shape;713;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Man-in-the Middle attack</a:t>
            </a:r>
            <a:endParaRPr b="0">
              <a:solidFill>
                <a:srgbClr val="000000"/>
              </a:solidFill>
              <a:latin typeface="Montserrat Black"/>
              <a:ea typeface="Montserrat Black"/>
              <a:cs typeface="Montserrat Black"/>
              <a:sym typeface="Montserrat Black"/>
            </a:endParaRPr>
          </a:p>
        </p:txBody>
      </p:sp>
      <p:sp>
        <p:nvSpPr>
          <p:cNvPr id="714" name="Google Shape;714;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25</a:t>
            </a:fld>
            <a:endParaRPr sz="1300" b="0" i="0" u="none" strike="noStrike" cap="none">
              <a:solidFill>
                <a:srgbClr val="404040"/>
              </a:solidFill>
              <a:latin typeface="Arial"/>
              <a:ea typeface="Arial"/>
              <a:cs typeface="Arial"/>
              <a:sym typeface="Arial"/>
            </a:endParaRPr>
          </a:p>
        </p:txBody>
      </p:sp>
      <p:pic>
        <p:nvPicPr>
          <p:cNvPr id="715" name="Google Shape;715;p108"/>
          <p:cNvPicPr preferRelativeResize="0"/>
          <p:nvPr/>
        </p:nvPicPr>
        <p:blipFill rotWithShape="1">
          <a:blip r:embed="rId3">
            <a:alphaModFix/>
          </a:blip>
          <a:srcRect/>
          <a:stretch/>
        </p:blipFill>
        <p:spPr>
          <a:xfrm>
            <a:off x="1911769" y="1829419"/>
            <a:ext cx="5320465" cy="14846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41"/>
        <p:cNvGrpSpPr/>
        <p:nvPr/>
      </p:nvGrpSpPr>
      <p:grpSpPr>
        <a:xfrm>
          <a:off x="0" y="0"/>
          <a:ext cx="0" cy="0"/>
          <a:chOff x="0" y="0"/>
          <a:chExt cx="0" cy="0"/>
        </a:xfrm>
      </p:grpSpPr>
      <p:sp>
        <p:nvSpPr>
          <p:cNvPr id="742" name="Google Shape;742;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OWASP Top 10</a:t>
            </a:r>
            <a:endParaRPr b="0">
              <a:solidFill>
                <a:srgbClr val="000000"/>
              </a:solidFill>
              <a:latin typeface="Montserrat Black"/>
              <a:ea typeface="Montserrat Black"/>
              <a:cs typeface="Montserrat Black"/>
              <a:sym typeface="Montserrat Black"/>
            </a:endParaRPr>
          </a:p>
        </p:txBody>
      </p:sp>
      <p:sp>
        <p:nvSpPr>
          <p:cNvPr id="743" name="Google Shape;743;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26</a:t>
            </a:fld>
            <a:endParaRPr sz="1300" b="0" i="0" u="none" strike="noStrike" cap="none">
              <a:solidFill>
                <a:srgbClr val="404040"/>
              </a:solidFill>
              <a:latin typeface="Arial"/>
              <a:ea typeface="Arial"/>
              <a:cs typeface="Arial"/>
              <a:sym typeface="Arial"/>
            </a:endParaRPr>
          </a:p>
        </p:txBody>
      </p:sp>
      <p:sp>
        <p:nvSpPr>
          <p:cNvPr id="744" name="Google Shape;744;p110"/>
          <p:cNvSpPr txBox="1"/>
          <p:nvPr/>
        </p:nvSpPr>
        <p:spPr>
          <a:xfrm>
            <a:off x="3785702" y="4968250"/>
            <a:ext cx="5427000" cy="2001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700" b="0" i="1" u="none" strike="noStrike" cap="none">
                <a:solidFill>
                  <a:srgbClr val="000000"/>
                </a:solidFill>
                <a:latin typeface="Arial"/>
                <a:ea typeface="Arial"/>
                <a:cs typeface="Arial"/>
                <a:sym typeface="Arial"/>
              </a:rPr>
              <a:t>Image Source: </a:t>
            </a:r>
            <a:r>
              <a:rPr lang="en-US" sz="700" i="1"/>
              <a:t>https://securityboulevard.com/2023/03/insights-into-the-new-owasp-api-security-top-10-for-cisos/</a:t>
            </a:r>
            <a:endParaRPr sz="700" b="0" i="1" u="none" strike="noStrike" cap="none">
              <a:solidFill>
                <a:srgbClr val="000000"/>
              </a:solidFill>
              <a:latin typeface="Arial"/>
              <a:ea typeface="Arial"/>
              <a:cs typeface="Arial"/>
              <a:sym typeface="Arial"/>
            </a:endParaRPr>
          </a:p>
        </p:txBody>
      </p:sp>
      <p:pic>
        <p:nvPicPr>
          <p:cNvPr id="745" name="Google Shape;745;p110"/>
          <p:cNvPicPr preferRelativeResize="0"/>
          <p:nvPr/>
        </p:nvPicPr>
        <p:blipFill>
          <a:blip r:embed="rId3">
            <a:alphaModFix/>
          </a:blip>
          <a:stretch>
            <a:fillRect/>
          </a:stretch>
        </p:blipFill>
        <p:spPr>
          <a:xfrm>
            <a:off x="1155300" y="1213775"/>
            <a:ext cx="7328246" cy="3416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13"/>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Identity and Access Management</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9"/>
        <p:cNvGrpSpPr/>
        <p:nvPr/>
      </p:nvGrpSpPr>
      <p:grpSpPr>
        <a:xfrm>
          <a:off x="0" y="0"/>
          <a:ext cx="0" cy="0"/>
          <a:chOff x="0" y="0"/>
          <a:chExt cx="0" cy="0"/>
        </a:xfrm>
      </p:grpSpPr>
      <p:sp>
        <p:nvSpPr>
          <p:cNvPr id="770" name="Google Shape;770;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b="0">
                <a:solidFill>
                  <a:srgbClr val="000000"/>
                </a:solidFill>
                <a:latin typeface="Montserrat Black"/>
                <a:ea typeface="Montserrat Black"/>
                <a:cs typeface="Montserrat Black"/>
                <a:sym typeface="Montserrat Black"/>
              </a:rPr>
              <a:t>IAM Overview</a:t>
            </a:r>
            <a:endParaRPr b="0">
              <a:solidFill>
                <a:srgbClr val="000000"/>
              </a:solidFill>
              <a:latin typeface="Montserrat Black"/>
              <a:ea typeface="Montserrat Black"/>
              <a:cs typeface="Montserrat Black"/>
              <a:sym typeface="Montserrat Black"/>
            </a:endParaRPr>
          </a:p>
        </p:txBody>
      </p:sp>
      <p:sp>
        <p:nvSpPr>
          <p:cNvPr id="771" name="Google Shape;77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28</a:t>
            </a:fld>
            <a:endParaRPr sz="1300" b="0" i="0" u="none" strike="noStrike" cap="none">
              <a:solidFill>
                <a:srgbClr val="404040"/>
              </a:solidFill>
              <a:latin typeface="Arial"/>
              <a:ea typeface="Arial"/>
              <a:cs typeface="Arial"/>
              <a:sym typeface="Arial"/>
            </a:endParaRPr>
          </a:p>
        </p:txBody>
      </p:sp>
      <p:sp>
        <p:nvSpPr>
          <p:cNvPr id="772" name="Google Shape;772;p114"/>
          <p:cNvSpPr txBox="1"/>
          <p:nvPr/>
        </p:nvSpPr>
        <p:spPr>
          <a:xfrm>
            <a:off x="613700" y="1039150"/>
            <a:ext cx="8253300" cy="36942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Identity and access management (IAM) is a framework of business processes, policies and technologies that facilitates the management of electronic or digital identities.</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With an IAM framework in place, information technology (IT) managers can control user access to critical information within their organizations .</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Systems used for IAM include single sign-on systems, </a:t>
            </a:r>
            <a:r>
              <a:rPr lang="en-US" sz="1200">
                <a:highlight>
                  <a:srgbClr val="FFFFFF"/>
                </a:highlight>
                <a:uFill>
                  <a:noFill/>
                </a:uFill>
                <a:latin typeface="Montserrat"/>
                <a:ea typeface="Montserrat"/>
                <a:cs typeface="Montserrat"/>
                <a:sym typeface="Montserrat"/>
                <a:hlinkClick r:id="rId3"/>
              </a:rPr>
              <a:t>two-factor authentication</a:t>
            </a:r>
            <a:r>
              <a:rPr lang="en-US" sz="1200">
                <a:highlight>
                  <a:srgbClr val="FFFFFF"/>
                </a:highlight>
                <a:latin typeface="Montserrat"/>
                <a:ea typeface="Montserrat"/>
                <a:cs typeface="Montserrat"/>
                <a:sym typeface="Montserrat"/>
              </a:rPr>
              <a:t>, multifactor authentication and </a:t>
            </a:r>
            <a:r>
              <a:rPr lang="en-US" sz="1200">
                <a:highlight>
                  <a:srgbClr val="FFFFFF"/>
                </a:highlight>
                <a:uFill>
                  <a:noFill/>
                </a:uFill>
                <a:latin typeface="Montserrat"/>
                <a:ea typeface="Montserrat"/>
                <a:cs typeface="Montserrat"/>
                <a:sym typeface="Montserrat"/>
                <a:hlinkClick r:id="rId4"/>
              </a:rPr>
              <a:t>privileged access management</a:t>
            </a:r>
            <a:r>
              <a:rPr lang="en-US" sz="1200">
                <a:highlight>
                  <a:srgbClr val="FFFFFF"/>
                </a:highlight>
                <a:latin typeface="Montserrat"/>
                <a:ea typeface="Montserrat"/>
                <a:cs typeface="Montserrat"/>
                <a:sym typeface="Montserrat"/>
              </a:rPr>
              <a:t>.</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These technologies also provide the ability to securely store identity and profile data as well as data governance functions to ensure that only </a:t>
            </a:r>
            <a:r>
              <a:rPr lang="en-US" sz="1200">
                <a:highlight>
                  <a:schemeClr val="lt1"/>
                </a:highlight>
                <a:latin typeface="Montserrat"/>
                <a:ea typeface="Montserrat"/>
                <a:cs typeface="Montserrat"/>
                <a:sym typeface="Montserrat"/>
              </a:rPr>
              <a:t>necessary and relevant </a:t>
            </a:r>
            <a:r>
              <a:rPr lang="en-US" sz="1200">
                <a:highlight>
                  <a:srgbClr val="FFFFFF"/>
                </a:highlight>
                <a:latin typeface="Montserrat"/>
                <a:ea typeface="Montserrat"/>
                <a:cs typeface="Montserrat"/>
                <a:sym typeface="Montserrat"/>
              </a:rPr>
              <a:t>data is shared.</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IAM systems can be deployed on on-prem systems, through a third-party cloud-based subscription model, or in a hybrid model.</a:t>
            </a:r>
            <a:endParaRPr sz="1200">
              <a:highlight>
                <a:srgbClr val="FFFFFF"/>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83"/>
        <p:cNvGrpSpPr/>
        <p:nvPr/>
      </p:nvGrpSpPr>
      <p:grpSpPr>
        <a:xfrm>
          <a:off x="0" y="0"/>
          <a:ext cx="0" cy="0"/>
          <a:chOff x="0" y="0"/>
          <a:chExt cx="0" cy="0"/>
        </a:xfrm>
      </p:grpSpPr>
      <p:sp>
        <p:nvSpPr>
          <p:cNvPr id="784" name="Google Shape;784;p1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Breakdown of reported IAM Challenges</a:t>
            </a:r>
            <a:endParaRPr b="0">
              <a:solidFill>
                <a:srgbClr val="000000"/>
              </a:solidFill>
              <a:latin typeface="Montserrat Black"/>
              <a:ea typeface="Montserrat Black"/>
              <a:cs typeface="Montserrat Black"/>
              <a:sym typeface="Montserrat Black"/>
            </a:endParaRPr>
          </a:p>
        </p:txBody>
      </p:sp>
      <p:sp>
        <p:nvSpPr>
          <p:cNvPr id="785" name="Google Shape;785;p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29</a:t>
            </a:fld>
            <a:endParaRPr sz="1300" b="0" i="0" u="none" strike="noStrike" cap="none">
              <a:solidFill>
                <a:srgbClr val="404040"/>
              </a:solidFill>
              <a:latin typeface="Arial"/>
              <a:ea typeface="Arial"/>
              <a:cs typeface="Arial"/>
              <a:sym typeface="Arial"/>
            </a:endParaRPr>
          </a:p>
        </p:txBody>
      </p:sp>
      <p:pic>
        <p:nvPicPr>
          <p:cNvPr id="786" name="Google Shape;786;p116"/>
          <p:cNvPicPr preferRelativeResize="0"/>
          <p:nvPr/>
        </p:nvPicPr>
        <p:blipFill rotWithShape="1">
          <a:blip r:embed="rId3">
            <a:alphaModFix/>
          </a:blip>
          <a:srcRect l="12363" t="21655" r="6619" b="11979"/>
          <a:stretch/>
        </p:blipFill>
        <p:spPr>
          <a:xfrm>
            <a:off x="2120475" y="1418000"/>
            <a:ext cx="4993051" cy="333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2"/>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Introduction to Software Security</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90"/>
        <p:cNvGrpSpPr/>
        <p:nvPr/>
      </p:nvGrpSpPr>
      <p:grpSpPr>
        <a:xfrm>
          <a:off x="0" y="0"/>
          <a:ext cx="0" cy="0"/>
          <a:chOff x="0" y="0"/>
          <a:chExt cx="0" cy="0"/>
        </a:xfrm>
      </p:grpSpPr>
      <p:sp>
        <p:nvSpPr>
          <p:cNvPr id="791" name="Google Shape;791;p1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Identity and Access Life Cycle</a:t>
            </a:r>
            <a:endParaRPr b="0">
              <a:solidFill>
                <a:srgbClr val="000000"/>
              </a:solidFill>
              <a:latin typeface="Montserrat Black"/>
              <a:ea typeface="Montserrat Black"/>
              <a:cs typeface="Montserrat Black"/>
              <a:sym typeface="Montserrat Black"/>
            </a:endParaRPr>
          </a:p>
        </p:txBody>
      </p:sp>
      <p:sp>
        <p:nvSpPr>
          <p:cNvPr id="792" name="Google Shape;792;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30</a:t>
            </a:fld>
            <a:endParaRPr sz="1300" b="0" i="0" u="none" strike="noStrike" cap="none">
              <a:solidFill>
                <a:srgbClr val="404040"/>
              </a:solidFill>
              <a:latin typeface="Arial"/>
              <a:ea typeface="Arial"/>
              <a:cs typeface="Arial"/>
              <a:sym typeface="Arial"/>
            </a:endParaRPr>
          </a:p>
        </p:txBody>
      </p:sp>
      <p:pic>
        <p:nvPicPr>
          <p:cNvPr id="793" name="Google Shape;793;p117"/>
          <p:cNvPicPr preferRelativeResize="0"/>
          <p:nvPr/>
        </p:nvPicPr>
        <p:blipFill>
          <a:blip r:embed="rId3">
            <a:alphaModFix/>
          </a:blip>
          <a:stretch>
            <a:fillRect/>
          </a:stretch>
        </p:blipFill>
        <p:spPr>
          <a:xfrm>
            <a:off x="1866200" y="1173600"/>
            <a:ext cx="5411612" cy="381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97"/>
        <p:cNvGrpSpPr/>
        <p:nvPr/>
      </p:nvGrpSpPr>
      <p:grpSpPr>
        <a:xfrm>
          <a:off x="0" y="0"/>
          <a:ext cx="0" cy="0"/>
          <a:chOff x="0" y="0"/>
          <a:chExt cx="0" cy="0"/>
        </a:xfrm>
      </p:grpSpPr>
      <p:sp>
        <p:nvSpPr>
          <p:cNvPr id="798" name="Google Shape;798;p1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Authentication &amp; Authorization</a:t>
            </a:r>
            <a:endParaRPr b="0">
              <a:solidFill>
                <a:srgbClr val="000000"/>
              </a:solidFill>
              <a:latin typeface="Montserrat Black"/>
              <a:ea typeface="Montserrat Black"/>
              <a:cs typeface="Montserrat Black"/>
              <a:sym typeface="Montserrat Black"/>
            </a:endParaRPr>
          </a:p>
        </p:txBody>
      </p:sp>
      <p:sp>
        <p:nvSpPr>
          <p:cNvPr id="799" name="Google Shape;799;p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31</a:t>
            </a:fld>
            <a:endParaRPr sz="1300" b="0" i="0" u="none" strike="noStrike" cap="none">
              <a:solidFill>
                <a:srgbClr val="404040"/>
              </a:solidFill>
              <a:latin typeface="Arial"/>
              <a:ea typeface="Arial"/>
              <a:cs typeface="Arial"/>
              <a:sym typeface="Arial"/>
            </a:endParaRPr>
          </a:p>
        </p:txBody>
      </p:sp>
      <p:pic>
        <p:nvPicPr>
          <p:cNvPr id="800" name="Google Shape;800;p118"/>
          <p:cNvPicPr preferRelativeResize="0"/>
          <p:nvPr/>
        </p:nvPicPr>
        <p:blipFill rotWithShape="1">
          <a:blip r:embed="rId3">
            <a:alphaModFix/>
          </a:blip>
          <a:srcRect l="13019" t="26329" r="50014" b="30258"/>
          <a:stretch/>
        </p:blipFill>
        <p:spPr>
          <a:xfrm>
            <a:off x="1108369" y="1782469"/>
            <a:ext cx="2407012" cy="1766777"/>
          </a:xfrm>
          <a:prstGeom prst="rect">
            <a:avLst/>
          </a:prstGeom>
          <a:noFill/>
          <a:ln>
            <a:noFill/>
          </a:ln>
        </p:spPr>
      </p:pic>
      <p:pic>
        <p:nvPicPr>
          <p:cNvPr id="801" name="Google Shape;801;p118"/>
          <p:cNvPicPr preferRelativeResize="0"/>
          <p:nvPr/>
        </p:nvPicPr>
        <p:blipFill rotWithShape="1">
          <a:blip r:embed="rId3">
            <a:alphaModFix/>
          </a:blip>
          <a:srcRect l="54716" t="26685" r="8317" b="29902"/>
          <a:stretch/>
        </p:blipFill>
        <p:spPr>
          <a:xfrm>
            <a:off x="5628619" y="1782469"/>
            <a:ext cx="2407012" cy="1766777"/>
          </a:xfrm>
          <a:prstGeom prst="rect">
            <a:avLst/>
          </a:prstGeom>
          <a:noFill/>
          <a:ln>
            <a:noFill/>
          </a:ln>
        </p:spPr>
      </p:pic>
      <p:sp>
        <p:nvSpPr>
          <p:cNvPr id="802" name="Google Shape;802;p118"/>
          <p:cNvSpPr/>
          <p:nvPr/>
        </p:nvSpPr>
        <p:spPr>
          <a:xfrm>
            <a:off x="1083263" y="3695006"/>
            <a:ext cx="2457300" cy="358200"/>
          </a:xfrm>
          <a:prstGeom prst="roundRect">
            <a:avLst>
              <a:gd name="adj" fmla="val 50000"/>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latin typeface="Century Gothic"/>
                <a:ea typeface="Century Gothic"/>
                <a:cs typeface="Century Gothic"/>
                <a:sym typeface="Century Gothic"/>
              </a:rPr>
              <a:t>Who are you?</a:t>
            </a:r>
            <a:endParaRPr sz="1100" b="1">
              <a:latin typeface="Century Gothic"/>
              <a:ea typeface="Century Gothic"/>
              <a:cs typeface="Century Gothic"/>
              <a:sym typeface="Century Gothic"/>
            </a:endParaRPr>
          </a:p>
        </p:txBody>
      </p:sp>
      <p:sp>
        <p:nvSpPr>
          <p:cNvPr id="803" name="Google Shape;803;p118"/>
          <p:cNvSpPr/>
          <p:nvPr/>
        </p:nvSpPr>
        <p:spPr>
          <a:xfrm>
            <a:off x="5603513" y="3695006"/>
            <a:ext cx="2457300" cy="358200"/>
          </a:xfrm>
          <a:prstGeom prst="roundRect">
            <a:avLst>
              <a:gd name="adj" fmla="val 50000"/>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latin typeface="Century Gothic"/>
                <a:ea typeface="Century Gothic"/>
                <a:cs typeface="Century Gothic"/>
                <a:sym typeface="Century Gothic"/>
              </a:rPr>
              <a:t>Are you allowed to do this?</a:t>
            </a:r>
            <a:endParaRPr sz="1100" b="1">
              <a:latin typeface="Century Gothic"/>
              <a:ea typeface="Century Gothic"/>
              <a:cs typeface="Century Gothic"/>
              <a:sym typeface="Century Gothic"/>
            </a:endParaRPr>
          </a:p>
        </p:txBody>
      </p:sp>
      <p:sp>
        <p:nvSpPr>
          <p:cNvPr id="804" name="Google Shape;804;p118"/>
          <p:cNvSpPr txBox="1"/>
          <p:nvPr/>
        </p:nvSpPr>
        <p:spPr>
          <a:xfrm>
            <a:off x="1083263" y="4155506"/>
            <a:ext cx="2457300" cy="580200"/>
          </a:xfrm>
          <a:prstGeom prst="rect">
            <a:avLst/>
          </a:prstGeom>
          <a:noFill/>
          <a:ln>
            <a:noFill/>
          </a:ln>
        </p:spPr>
        <p:txBody>
          <a:bodyPr spcFirstLastPara="1" wrap="square" lIns="68575" tIns="68575" rIns="68575" bIns="68575" anchor="ctr" anchorCtr="0">
            <a:noAutofit/>
          </a:bodyPr>
          <a:lstStyle/>
          <a:p>
            <a:pPr marL="0" lvl="0" indent="0" algn="ctr" rtl="0">
              <a:lnSpc>
                <a:spcPct val="150000"/>
              </a:lnSpc>
              <a:spcBef>
                <a:spcPts val="0"/>
              </a:spcBef>
              <a:spcAft>
                <a:spcPts val="0"/>
              </a:spcAft>
              <a:buNone/>
            </a:pPr>
            <a:r>
              <a:rPr lang="en-US" sz="900">
                <a:latin typeface="Century Gothic"/>
                <a:ea typeface="Century Gothic"/>
                <a:cs typeface="Century Gothic"/>
                <a:sym typeface="Century Gothic"/>
              </a:rPr>
              <a:t>Validate that system is accessed by the right person</a:t>
            </a:r>
            <a:endParaRPr sz="900">
              <a:latin typeface="Century Gothic"/>
              <a:ea typeface="Century Gothic"/>
              <a:cs typeface="Century Gothic"/>
              <a:sym typeface="Century Gothic"/>
            </a:endParaRPr>
          </a:p>
        </p:txBody>
      </p:sp>
      <p:sp>
        <p:nvSpPr>
          <p:cNvPr id="805" name="Google Shape;805;p118"/>
          <p:cNvSpPr txBox="1"/>
          <p:nvPr/>
        </p:nvSpPr>
        <p:spPr>
          <a:xfrm>
            <a:off x="5603513" y="4155506"/>
            <a:ext cx="2457300" cy="580200"/>
          </a:xfrm>
          <a:prstGeom prst="rect">
            <a:avLst/>
          </a:prstGeom>
          <a:noFill/>
          <a:ln>
            <a:noFill/>
          </a:ln>
        </p:spPr>
        <p:txBody>
          <a:bodyPr spcFirstLastPara="1" wrap="square" lIns="68575" tIns="68575" rIns="68575" bIns="68575" anchor="ctr" anchorCtr="0">
            <a:noAutofit/>
          </a:bodyPr>
          <a:lstStyle/>
          <a:p>
            <a:pPr marL="0" lvl="0" indent="0" algn="ctr" rtl="0">
              <a:lnSpc>
                <a:spcPct val="150000"/>
              </a:lnSpc>
              <a:spcBef>
                <a:spcPts val="0"/>
              </a:spcBef>
              <a:spcAft>
                <a:spcPts val="0"/>
              </a:spcAft>
              <a:buNone/>
            </a:pPr>
            <a:r>
              <a:rPr lang="en-US" sz="900">
                <a:latin typeface="Century Gothic"/>
                <a:ea typeface="Century Gothic"/>
                <a:cs typeface="Century Gothic"/>
                <a:sym typeface="Century Gothic"/>
              </a:rPr>
              <a:t>Check if the user has required permissions to access the data</a:t>
            </a:r>
            <a:endParaRPr sz="900">
              <a:latin typeface="Century Gothic"/>
              <a:ea typeface="Century Gothic"/>
              <a:cs typeface="Century Gothic"/>
              <a:sym typeface="Century Gothic"/>
            </a:endParaRPr>
          </a:p>
        </p:txBody>
      </p:sp>
      <p:cxnSp>
        <p:nvCxnSpPr>
          <p:cNvPr id="806" name="Google Shape;806;p118"/>
          <p:cNvCxnSpPr/>
          <p:nvPr/>
        </p:nvCxnSpPr>
        <p:spPr>
          <a:xfrm>
            <a:off x="4568400" y="1324631"/>
            <a:ext cx="7200" cy="358170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118"/>
          <p:cNvSpPr/>
          <p:nvPr/>
        </p:nvSpPr>
        <p:spPr>
          <a:xfrm>
            <a:off x="628650" y="1278506"/>
            <a:ext cx="3943200" cy="358200"/>
          </a:xfrm>
          <a:prstGeom prst="roundRect">
            <a:avLst>
              <a:gd name="adj" fmla="val 0"/>
            </a:avLst>
          </a:prstGeom>
          <a:solidFill>
            <a:srgbClr val="F3F3F3"/>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latin typeface="Century Gothic"/>
                <a:ea typeface="Century Gothic"/>
                <a:cs typeface="Century Gothic"/>
                <a:sym typeface="Century Gothic"/>
              </a:rPr>
              <a:t>Authentication</a:t>
            </a:r>
            <a:endParaRPr sz="1100" b="1">
              <a:latin typeface="Century Gothic"/>
              <a:ea typeface="Century Gothic"/>
              <a:cs typeface="Century Gothic"/>
              <a:sym typeface="Century Gothic"/>
            </a:endParaRPr>
          </a:p>
        </p:txBody>
      </p:sp>
      <p:sp>
        <p:nvSpPr>
          <p:cNvPr id="808" name="Google Shape;808;p118"/>
          <p:cNvSpPr/>
          <p:nvPr/>
        </p:nvSpPr>
        <p:spPr>
          <a:xfrm>
            <a:off x="4575600" y="1278506"/>
            <a:ext cx="3943200" cy="358200"/>
          </a:xfrm>
          <a:prstGeom prst="roundRect">
            <a:avLst>
              <a:gd name="adj" fmla="val 0"/>
            </a:avLst>
          </a:prstGeom>
          <a:solidFill>
            <a:srgbClr val="F3F3F3"/>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latin typeface="Century Gothic"/>
                <a:ea typeface="Century Gothic"/>
                <a:cs typeface="Century Gothic"/>
                <a:sym typeface="Century Gothic"/>
              </a:rPr>
              <a:t>Authorization</a:t>
            </a:r>
            <a:endParaRPr sz="1100" b="1">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19"/>
        <p:cNvGrpSpPr/>
        <p:nvPr/>
      </p:nvGrpSpPr>
      <p:grpSpPr>
        <a:xfrm>
          <a:off x="0" y="0"/>
          <a:ext cx="0" cy="0"/>
          <a:chOff x="0" y="0"/>
          <a:chExt cx="0" cy="0"/>
        </a:xfrm>
      </p:grpSpPr>
      <p:sp>
        <p:nvSpPr>
          <p:cNvPr id="820" name="Google Shape;820;p1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spcBef>
                <a:spcPts val="0"/>
              </a:spcBef>
              <a:spcAft>
                <a:spcPts val="0"/>
              </a:spcAft>
              <a:buSzPts val="2000"/>
              <a:buNone/>
            </a:pPr>
            <a:r>
              <a:rPr lang="en-US" b="0">
                <a:solidFill>
                  <a:srgbClr val="000000"/>
                </a:solidFill>
                <a:latin typeface="Montserrat Black"/>
                <a:ea typeface="Montserrat Black"/>
                <a:cs typeface="Montserrat Black"/>
                <a:sym typeface="Montserrat Black"/>
              </a:rPr>
              <a:t>Role Based Access Control (RBAC)</a:t>
            </a:r>
            <a:endParaRPr b="0">
              <a:solidFill>
                <a:srgbClr val="000000"/>
              </a:solidFill>
              <a:latin typeface="Montserrat Black"/>
              <a:ea typeface="Montserrat Black"/>
              <a:cs typeface="Montserrat Black"/>
              <a:sym typeface="Montserrat Black"/>
            </a:endParaRPr>
          </a:p>
        </p:txBody>
      </p:sp>
      <p:sp>
        <p:nvSpPr>
          <p:cNvPr id="821" name="Google Shape;821;p1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32</a:t>
            </a:fld>
            <a:endParaRPr sz="1300" b="0" i="0" u="none" strike="noStrike" cap="none">
              <a:solidFill>
                <a:srgbClr val="404040"/>
              </a:solidFill>
              <a:latin typeface="Arial"/>
              <a:ea typeface="Arial"/>
              <a:cs typeface="Arial"/>
              <a:sym typeface="Arial"/>
            </a:endParaRPr>
          </a:p>
        </p:txBody>
      </p:sp>
      <p:pic>
        <p:nvPicPr>
          <p:cNvPr id="822" name="Google Shape;822;p120"/>
          <p:cNvPicPr preferRelativeResize="0"/>
          <p:nvPr/>
        </p:nvPicPr>
        <p:blipFill>
          <a:blip r:embed="rId3">
            <a:alphaModFix/>
          </a:blip>
          <a:stretch>
            <a:fillRect/>
          </a:stretch>
        </p:blipFill>
        <p:spPr>
          <a:xfrm>
            <a:off x="1575238" y="1166425"/>
            <a:ext cx="6330219" cy="3810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33"/>
        <p:cNvGrpSpPr/>
        <p:nvPr/>
      </p:nvGrpSpPr>
      <p:grpSpPr>
        <a:xfrm>
          <a:off x="0" y="0"/>
          <a:ext cx="0" cy="0"/>
          <a:chOff x="0" y="0"/>
          <a:chExt cx="0" cy="0"/>
        </a:xfrm>
      </p:grpSpPr>
      <p:sp>
        <p:nvSpPr>
          <p:cNvPr id="834" name="Google Shape;834;p122"/>
          <p:cNvSpPr txBox="1"/>
          <p:nvPr/>
        </p:nvSpPr>
        <p:spPr>
          <a:xfrm>
            <a:off x="613700" y="1110350"/>
            <a:ext cx="8080500" cy="24552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200000"/>
              </a:lnSpc>
              <a:spcBef>
                <a:spcPts val="0"/>
              </a:spcBef>
              <a:spcAft>
                <a:spcPts val="0"/>
              </a:spcAft>
              <a:buClr>
                <a:srgbClr val="212529"/>
              </a:buClr>
              <a:buSzPts val="1100"/>
              <a:buFont typeface="Montserrat"/>
              <a:buChar char="●"/>
            </a:pPr>
            <a:r>
              <a:rPr lang="en-US" sz="1100">
                <a:solidFill>
                  <a:srgbClr val="212529"/>
                </a:solidFill>
                <a:highlight>
                  <a:srgbClr val="FFFFFF"/>
                </a:highlight>
                <a:latin typeface="Montserrat"/>
                <a:ea typeface="Montserrat"/>
                <a:cs typeface="Montserrat"/>
                <a:sym typeface="Montserrat"/>
              </a:rPr>
              <a:t>Single sign-on (SSO) is a one-to-many authentication method that allows users to access multiple resources using a single username/password combination.</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50000"/>
              </a:lnSpc>
              <a:spcBef>
                <a:spcPts val="0"/>
              </a:spcBef>
              <a:spcAft>
                <a:spcPts val="0"/>
              </a:spcAft>
              <a:buClr>
                <a:srgbClr val="212529"/>
              </a:buClr>
              <a:buSzPts val="1100"/>
              <a:buFont typeface="Montserrat"/>
              <a:buChar char="●"/>
            </a:pPr>
            <a:r>
              <a:rPr lang="en-US" sz="1100" i="1">
                <a:solidFill>
                  <a:srgbClr val="212529"/>
                </a:solidFill>
                <a:highlight>
                  <a:srgbClr val="FFFFFF"/>
                </a:highlight>
                <a:latin typeface="Montserrat"/>
                <a:ea typeface="Montserrat"/>
                <a:cs typeface="Montserrat"/>
                <a:sym typeface="Montserrat"/>
              </a:rPr>
              <a:t>Use case: Consider a multi-speciality medical hospital,  where medical users (doctors, nursing staff, etc.) may need access to the electronic medical records systems, then toggle over to the laboratory software, pharmacy system, bed management system, and so on. If at each point they need to fill in credentials, then ir can become frustrating.</a:t>
            </a:r>
            <a:endParaRPr sz="1100" i="1">
              <a:solidFill>
                <a:srgbClr val="212529"/>
              </a:solidFill>
              <a:highlight>
                <a:srgbClr val="FFFFFF"/>
              </a:highlight>
              <a:latin typeface="Montserrat"/>
              <a:ea typeface="Montserrat"/>
              <a:cs typeface="Montserrat"/>
              <a:sym typeface="Montserrat"/>
            </a:endParaRPr>
          </a:p>
          <a:p>
            <a:pPr marL="457200" marR="0" lvl="0" indent="0" algn="l" rtl="0">
              <a:lnSpc>
                <a:spcPct val="150000"/>
              </a:lnSpc>
              <a:spcBef>
                <a:spcPts val="1200"/>
              </a:spcBef>
              <a:spcAft>
                <a:spcPts val="1200"/>
              </a:spcAft>
              <a:buNone/>
            </a:pPr>
            <a:r>
              <a:rPr lang="en-US" sz="1100" i="1">
                <a:solidFill>
                  <a:srgbClr val="212529"/>
                </a:solidFill>
                <a:highlight>
                  <a:srgbClr val="FFFFFF"/>
                </a:highlight>
                <a:latin typeface="Montserrat"/>
                <a:ea typeface="Montserrat"/>
                <a:cs typeface="Montserrat"/>
                <a:sym typeface="Montserrat"/>
              </a:rPr>
              <a:t>With SSO, they’ll login only once a day into the system and all applications will share their common session.</a:t>
            </a:r>
            <a:endParaRPr sz="1100" i="1">
              <a:solidFill>
                <a:srgbClr val="212529"/>
              </a:solidFill>
              <a:highlight>
                <a:srgbClr val="FFFFFF"/>
              </a:highlight>
              <a:latin typeface="Montserrat"/>
              <a:ea typeface="Montserrat"/>
              <a:cs typeface="Montserrat"/>
              <a:sym typeface="Montserrat"/>
            </a:endParaRPr>
          </a:p>
        </p:txBody>
      </p:sp>
      <p:sp>
        <p:nvSpPr>
          <p:cNvPr id="835" name="Google Shape;835;p1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Single Sign-On (SSO)</a:t>
            </a:r>
            <a:endParaRPr b="0">
              <a:solidFill>
                <a:srgbClr val="000000"/>
              </a:solidFill>
              <a:latin typeface="Montserrat Black"/>
              <a:ea typeface="Montserrat Black"/>
              <a:cs typeface="Montserrat Black"/>
              <a:sym typeface="Montserrat Black"/>
            </a:endParaRPr>
          </a:p>
        </p:txBody>
      </p:sp>
      <p:sp>
        <p:nvSpPr>
          <p:cNvPr id="836" name="Google Shape;836;p1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33</a:t>
            </a:fld>
            <a:endParaRPr sz="1300" b="0" i="0" u="none" strike="noStrike" cap="none">
              <a:solidFill>
                <a:srgbClr val="404040"/>
              </a:solidFill>
              <a:latin typeface="Arial"/>
              <a:ea typeface="Arial"/>
              <a:cs typeface="Arial"/>
              <a:sym typeface="Arial"/>
            </a:endParaRPr>
          </a:p>
        </p:txBody>
      </p:sp>
      <p:pic>
        <p:nvPicPr>
          <p:cNvPr id="837" name="Google Shape;837;p122"/>
          <p:cNvPicPr preferRelativeResize="0"/>
          <p:nvPr/>
        </p:nvPicPr>
        <p:blipFill>
          <a:blip r:embed="rId3">
            <a:alphaModFix/>
          </a:blip>
          <a:stretch>
            <a:fillRect/>
          </a:stretch>
        </p:blipFill>
        <p:spPr>
          <a:xfrm>
            <a:off x="3196925" y="3449525"/>
            <a:ext cx="3207350" cy="1612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1"/>
        <p:cNvGrpSpPr/>
        <p:nvPr/>
      </p:nvGrpSpPr>
      <p:grpSpPr>
        <a:xfrm>
          <a:off x="0" y="0"/>
          <a:ext cx="0" cy="0"/>
          <a:chOff x="0" y="0"/>
          <a:chExt cx="0" cy="0"/>
        </a:xfrm>
      </p:grpSpPr>
      <p:sp>
        <p:nvSpPr>
          <p:cNvPr id="842" name="Google Shape;842;p1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Single Sign-On (SSO) Benefits</a:t>
            </a:r>
            <a:endParaRPr b="0">
              <a:solidFill>
                <a:srgbClr val="000000"/>
              </a:solidFill>
              <a:latin typeface="Montserrat Black"/>
              <a:ea typeface="Montserrat Black"/>
              <a:cs typeface="Montserrat Black"/>
              <a:sym typeface="Montserrat Black"/>
            </a:endParaRPr>
          </a:p>
        </p:txBody>
      </p:sp>
      <p:sp>
        <p:nvSpPr>
          <p:cNvPr id="843" name="Google Shape;843;p1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34</a:t>
            </a:fld>
            <a:endParaRPr sz="1300" b="0" i="0" u="none" strike="noStrike" cap="none">
              <a:solidFill>
                <a:srgbClr val="404040"/>
              </a:solidFill>
              <a:latin typeface="Arial"/>
              <a:ea typeface="Arial"/>
              <a:cs typeface="Arial"/>
              <a:sym typeface="Arial"/>
            </a:endParaRPr>
          </a:p>
        </p:txBody>
      </p:sp>
      <p:sp>
        <p:nvSpPr>
          <p:cNvPr id="844" name="Google Shape;844;p123"/>
          <p:cNvSpPr txBox="1"/>
          <p:nvPr/>
        </p:nvSpPr>
        <p:spPr>
          <a:xfrm>
            <a:off x="613700" y="1110350"/>
            <a:ext cx="8080500" cy="3520200"/>
          </a:xfrm>
          <a:prstGeom prst="rect">
            <a:avLst/>
          </a:prstGeom>
          <a:noFill/>
          <a:ln>
            <a:noFill/>
          </a:ln>
        </p:spPr>
        <p:txBody>
          <a:bodyPr spcFirstLastPara="1" wrap="square" lIns="91425" tIns="91425" rIns="91425" bIns="91425" anchor="t" anchorCtr="0">
            <a:spAutoFit/>
          </a:bodyPr>
          <a:lstStyle/>
          <a:p>
            <a:pPr marL="0" marR="0" lvl="0" indent="0" algn="l" rtl="0">
              <a:lnSpc>
                <a:spcPct val="170000"/>
              </a:lnSpc>
              <a:spcBef>
                <a:spcPts val="0"/>
              </a:spcBef>
              <a:spcAft>
                <a:spcPts val="0"/>
              </a:spcAft>
              <a:buNone/>
            </a:pPr>
            <a:r>
              <a:rPr lang="en-US" sz="1100">
                <a:solidFill>
                  <a:srgbClr val="212529"/>
                </a:solidFill>
                <a:highlight>
                  <a:srgbClr val="FFFFFF"/>
                </a:highlight>
                <a:latin typeface="Montserrat"/>
                <a:ea typeface="Montserrat"/>
                <a:cs typeface="Montserrat"/>
                <a:sym typeface="Montserrat"/>
              </a:rPr>
              <a:t>Single sign-on offers several benefits:</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70000"/>
              </a:lnSpc>
              <a:spcBef>
                <a:spcPts val="0"/>
              </a:spcBef>
              <a:spcAft>
                <a:spcPts val="0"/>
              </a:spcAft>
              <a:buClr>
                <a:srgbClr val="212529"/>
              </a:buClr>
              <a:buSzPts val="1100"/>
              <a:buFont typeface="Montserrat"/>
              <a:buChar char="●"/>
            </a:pPr>
            <a:r>
              <a:rPr lang="en-US" sz="1100" b="1">
                <a:solidFill>
                  <a:srgbClr val="212529"/>
                </a:solidFill>
                <a:highlight>
                  <a:srgbClr val="FFFFFF"/>
                </a:highlight>
                <a:latin typeface="Montserrat"/>
                <a:ea typeface="Montserrat"/>
                <a:cs typeface="Montserrat"/>
                <a:sym typeface="Montserrat"/>
              </a:rPr>
              <a:t>Productivity</a:t>
            </a:r>
            <a:r>
              <a:rPr lang="en-US" sz="1100">
                <a:solidFill>
                  <a:srgbClr val="212529"/>
                </a:solidFill>
                <a:highlight>
                  <a:srgbClr val="FFFFFF"/>
                </a:highlight>
                <a:latin typeface="Montserrat"/>
                <a:ea typeface="Montserrat"/>
                <a:cs typeface="Montserrat"/>
                <a:sym typeface="Montserrat"/>
              </a:rPr>
              <a:t>: SSO allows users to access multiple resources efficiently and securely, reducing potential downtime lost to account lockouts or forgotten credentials.</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70000"/>
              </a:lnSpc>
              <a:spcBef>
                <a:spcPts val="0"/>
              </a:spcBef>
              <a:spcAft>
                <a:spcPts val="0"/>
              </a:spcAft>
              <a:buClr>
                <a:srgbClr val="212529"/>
              </a:buClr>
              <a:buSzPts val="1100"/>
              <a:buFont typeface="Montserrat"/>
              <a:buChar char="●"/>
            </a:pPr>
            <a:r>
              <a:rPr lang="en-US" sz="1100" b="1">
                <a:solidFill>
                  <a:srgbClr val="212529"/>
                </a:solidFill>
                <a:highlight>
                  <a:srgbClr val="FFFFFF"/>
                </a:highlight>
                <a:latin typeface="Montserrat"/>
                <a:ea typeface="Montserrat"/>
                <a:cs typeface="Montserrat"/>
                <a:sym typeface="Montserrat"/>
              </a:rPr>
              <a:t>User experience</a:t>
            </a:r>
            <a:r>
              <a:rPr lang="en-US" sz="1100">
                <a:solidFill>
                  <a:srgbClr val="212529"/>
                </a:solidFill>
                <a:highlight>
                  <a:srgbClr val="FFFFFF"/>
                </a:highlight>
                <a:latin typeface="Montserrat"/>
                <a:ea typeface="Montserrat"/>
                <a:cs typeface="Montserrat"/>
                <a:sym typeface="Montserrat"/>
              </a:rPr>
              <a:t>: Accessing applications on multiple devices with one sign-on improves the working experience of your staff.</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70000"/>
              </a:lnSpc>
              <a:spcBef>
                <a:spcPts val="0"/>
              </a:spcBef>
              <a:spcAft>
                <a:spcPts val="0"/>
              </a:spcAft>
              <a:buClr>
                <a:srgbClr val="212529"/>
              </a:buClr>
              <a:buSzPts val="1100"/>
              <a:buFont typeface="Montserrat"/>
              <a:buChar char="●"/>
            </a:pPr>
            <a:r>
              <a:rPr lang="en-US" sz="1100" b="1">
                <a:solidFill>
                  <a:srgbClr val="212529"/>
                </a:solidFill>
                <a:highlight>
                  <a:srgbClr val="FFFFFF"/>
                </a:highlight>
                <a:latin typeface="Montserrat"/>
                <a:ea typeface="Montserrat"/>
                <a:cs typeface="Montserrat"/>
                <a:sym typeface="Montserrat"/>
              </a:rPr>
              <a:t>Compliance</a:t>
            </a:r>
            <a:r>
              <a:rPr lang="en-US" sz="1100">
                <a:solidFill>
                  <a:srgbClr val="212529"/>
                </a:solidFill>
                <a:highlight>
                  <a:srgbClr val="FFFFFF"/>
                </a:highlight>
                <a:latin typeface="Montserrat"/>
                <a:ea typeface="Montserrat"/>
                <a:cs typeface="Montserrat"/>
                <a:sym typeface="Montserrat"/>
              </a:rPr>
              <a:t>: SSO provides a</a:t>
            </a:r>
            <a:r>
              <a:rPr lang="en-US" sz="1100">
                <a:solidFill>
                  <a:srgbClr val="212529"/>
                </a:solidFill>
                <a:highlight>
                  <a:schemeClr val="lt1"/>
                </a:highlight>
                <a:latin typeface="Montserrat"/>
                <a:ea typeface="Montserrat"/>
                <a:cs typeface="Montserrat"/>
                <a:sym typeface="Montserrat"/>
              </a:rPr>
              <a:t> centralized, </a:t>
            </a:r>
            <a:r>
              <a:rPr lang="en-US" sz="1100">
                <a:solidFill>
                  <a:srgbClr val="212529"/>
                </a:solidFill>
                <a:highlight>
                  <a:srgbClr val="FFFFFF"/>
                </a:highlight>
                <a:latin typeface="Montserrat"/>
                <a:ea typeface="Montserrat"/>
                <a:cs typeface="Montserrat"/>
                <a:sym typeface="Montserrat"/>
              </a:rPr>
              <a:t>secure, and auditable authentication mechanism in compliance with applicable regulatory requirements, including </a:t>
            </a:r>
            <a:r>
              <a:rPr lang="en-US" sz="1100">
                <a:solidFill>
                  <a:srgbClr val="212529"/>
                </a:solidFill>
                <a:highlight>
                  <a:srgbClr val="FFFFFF"/>
                </a:highlight>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HIPAA</a:t>
            </a:r>
            <a:r>
              <a:rPr lang="en-US" sz="1100">
                <a:solidFill>
                  <a:srgbClr val="212529"/>
                </a:solidFill>
                <a:highlight>
                  <a:srgbClr val="FFFFFF"/>
                </a:highlight>
                <a:latin typeface="Montserrat"/>
                <a:ea typeface="Montserrat"/>
                <a:cs typeface="Montserrat"/>
                <a:sym typeface="Montserrat"/>
              </a:rPr>
              <a:t> and Payment Card Industry Data Security Standard (PCI-DSS).</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70000"/>
              </a:lnSpc>
              <a:spcBef>
                <a:spcPts val="0"/>
              </a:spcBef>
              <a:spcAft>
                <a:spcPts val="0"/>
              </a:spcAft>
              <a:buClr>
                <a:srgbClr val="212529"/>
              </a:buClr>
              <a:buSzPts val="1100"/>
              <a:buFont typeface="Montserrat"/>
              <a:buChar char="●"/>
            </a:pPr>
            <a:r>
              <a:rPr lang="en-US" sz="1100" b="1">
                <a:solidFill>
                  <a:srgbClr val="212529"/>
                </a:solidFill>
                <a:highlight>
                  <a:srgbClr val="FFFFFF"/>
                </a:highlight>
                <a:latin typeface="Montserrat"/>
                <a:ea typeface="Montserrat"/>
                <a:cs typeface="Montserrat"/>
                <a:sym typeface="Montserrat"/>
              </a:rPr>
              <a:t>Security</a:t>
            </a:r>
            <a:r>
              <a:rPr lang="en-US" sz="1100">
                <a:solidFill>
                  <a:srgbClr val="212529"/>
                </a:solidFill>
                <a:highlight>
                  <a:srgbClr val="FFFFFF"/>
                </a:highlight>
                <a:latin typeface="Montserrat"/>
                <a:ea typeface="Montserrat"/>
                <a:cs typeface="Montserrat"/>
                <a:sym typeface="Montserrat"/>
              </a:rPr>
              <a:t>: SSO has been shown to improve adoption of password complexity and multi-factor authentication among employees dealing with critical and sensitive data, resulting in improved security.</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170000"/>
              </a:lnSpc>
              <a:spcBef>
                <a:spcPts val="0"/>
              </a:spcBef>
              <a:spcAft>
                <a:spcPts val="0"/>
              </a:spcAft>
              <a:buClr>
                <a:srgbClr val="212529"/>
              </a:buClr>
              <a:buSzPts val="1100"/>
              <a:buFont typeface="Montserrat"/>
              <a:buChar char="●"/>
            </a:pPr>
            <a:r>
              <a:rPr lang="en-US" sz="1100" b="1">
                <a:solidFill>
                  <a:srgbClr val="212529"/>
                </a:solidFill>
                <a:highlight>
                  <a:srgbClr val="FFFFFF"/>
                </a:highlight>
                <a:latin typeface="Montserrat"/>
                <a:ea typeface="Montserrat"/>
                <a:cs typeface="Montserrat"/>
                <a:sym typeface="Montserrat"/>
              </a:rPr>
              <a:t>Monitoring</a:t>
            </a:r>
            <a:r>
              <a:rPr lang="en-US" sz="1100">
                <a:solidFill>
                  <a:srgbClr val="212529"/>
                </a:solidFill>
                <a:highlight>
                  <a:srgbClr val="FFFFFF"/>
                </a:highlight>
                <a:latin typeface="Montserrat"/>
                <a:ea typeface="Montserrat"/>
                <a:cs typeface="Montserrat"/>
                <a:sym typeface="Montserrat"/>
              </a:rPr>
              <a:t>: With SSO, IT departments an easily monitor user activity and limit data access through robust account administration and auditing features.</a:t>
            </a:r>
            <a:endParaRPr sz="1100">
              <a:solidFill>
                <a:srgbClr val="212529"/>
              </a:solidFill>
              <a:highlight>
                <a:srgbClr val="FFFFFF"/>
              </a:highlight>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8"/>
        <p:cNvGrpSpPr/>
        <p:nvPr/>
      </p:nvGrpSpPr>
      <p:grpSpPr>
        <a:xfrm>
          <a:off x="0" y="0"/>
          <a:ext cx="0" cy="0"/>
          <a:chOff x="0" y="0"/>
          <a:chExt cx="0" cy="0"/>
        </a:xfrm>
      </p:grpSpPr>
      <p:sp>
        <p:nvSpPr>
          <p:cNvPr id="849" name="Google Shape;849;p12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Potential pitfalls of Single Sign-On (SSO)</a:t>
            </a:r>
            <a:endParaRPr b="0">
              <a:solidFill>
                <a:srgbClr val="000000"/>
              </a:solidFill>
              <a:latin typeface="Montserrat Black"/>
              <a:ea typeface="Montserrat Black"/>
              <a:cs typeface="Montserrat Black"/>
              <a:sym typeface="Montserrat Black"/>
            </a:endParaRPr>
          </a:p>
        </p:txBody>
      </p:sp>
      <p:sp>
        <p:nvSpPr>
          <p:cNvPr id="850" name="Google Shape;850;p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35</a:t>
            </a:fld>
            <a:endParaRPr sz="1300" b="0" i="0" u="none" strike="noStrike" cap="none">
              <a:solidFill>
                <a:srgbClr val="404040"/>
              </a:solidFill>
              <a:latin typeface="Arial"/>
              <a:ea typeface="Arial"/>
              <a:cs typeface="Arial"/>
              <a:sym typeface="Arial"/>
            </a:endParaRPr>
          </a:p>
        </p:txBody>
      </p:sp>
      <p:sp>
        <p:nvSpPr>
          <p:cNvPr id="851" name="Google Shape;851;p124"/>
          <p:cNvSpPr txBox="1"/>
          <p:nvPr/>
        </p:nvSpPr>
        <p:spPr>
          <a:xfrm>
            <a:off x="613700" y="1110350"/>
            <a:ext cx="8080500" cy="37248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US" sz="1000">
                <a:solidFill>
                  <a:srgbClr val="212529"/>
                </a:solidFill>
                <a:highlight>
                  <a:srgbClr val="FFFFFF"/>
                </a:highlight>
                <a:latin typeface="Montserrat"/>
                <a:ea typeface="Montserrat"/>
                <a:cs typeface="Montserrat"/>
                <a:sym typeface="Montserrat"/>
              </a:rPr>
              <a:t>Despite the many positive benefits of SSO, there are some notable pitfalls of SSO, including:</a:t>
            </a:r>
            <a:endParaRPr sz="1000">
              <a:solidFill>
                <a:srgbClr val="212529"/>
              </a:solidFill>
              <a:highlight>
                <a:srgbClr val="FFFFFF"/>
              </a:highlight>
              <a:latin typeface="Montserrat"/>
              <a:ea typeface="Montserrat"/>
              <a:cs typeface="Montserrat"/>
              <a:sym typeface="Montserrat"/>
            </a:endParaRPr>
          </a:p>
          <a:p>
            <a:pPr marL="457200" marR="0" lvl="0" indent="-292100" algn="l" rtl="0">
              <a:lnSpc>
                <a:spcPct val="200000"/>
              </a:lnSpc>
              <a:spcBef>
                <a:spcPts val="0"/>
              </a:spcBef>
              <a:spcAft>
                <a:spcPts val="0"/>
              </a:spcAft>
              <a:buClr>
                <a:srgbClr val="212529"/>
              </a:buClr>
              <a:buSzPts val="1000"/>
              <a:buFont typeface="Montserrat"/>
              <a:buChar char="●"/>
            </a:pPr>
            <a:r>
              <a:rPr lang="en-US" sz="1000" b="1">
                <a:solidFill>
                  <a:srgbClr val="212529"/>
                </a:solidFill>
                <a:highlight>
                  <a:srgbClr val="FFFFFF"/>
                </a:highlight>
                <a:latin typeface="Montserrat"/>
                <a:ea typeface="Montserrat"/>
                <a:cs typeface="Montserrat"/>
                <a:sym typeface="Montserrat"/>
              </a:rPr>
              <a:t>Access</a:t>
            </a:r>
            <a:r>
              <a:rPr lang="en-US" sz="1000">
                <a:solidFill>
                  <a:srgbClr val="212529"/>
                </a:solidFill>
                <a:highlight>
                  <a:srgbClr val="FFFFFF"/>
                </a:highlight>
                <a:latin typeface="Montserrat"/>
                <a:ea typeface="Montserrat"/>
                <a:cs typeface="Montserrat"/>
                <a:sym typeface="Montserrat"/>
              </a:rPr>
              <a:t>: SSO introduces new layers of complexity and potential reliance on 3rd party platforms. This could impact access to applications should a logon portal become inaccessible or malfunction.</a:t>
            </a:r>
            <a:endParaRPr sz="1000">
              <a:solidFill>
                <a:srgbClr val="212529"/>
              </a:solidFill>
              <a:highlight>
                <a:srgbClr val="FFFFFF"/>
              </a:highlight>
              <a:latin typeface="Montserrat"/>
              <a:ea typeface="Montserrat"/>
              <a:cs typeface="Montserrat"/>
              <a:sym typeface="Montserrat"/>
            </a:endParaRPr>
          </a:p>
          <a:p>
            <a:pPr marL="457200" marR="0" lvl="0" indent="-292100" algn="l" rtl="0">
              <a:lnSpc>
                <a:spcPct val="200000"/>
              </a:lnSpc>
              <a:spcBef>
                <a:spcPts val="0"/>
              </a:spcBef>
              <a:spcAft>
                <a:spcPts val="0"/>
              </a:spcAft>
              <a:buClr>
                <a:srgbClr val="212529"/>
              </a:buClr>
              <a:buSzPts val="1000"/>
              <a:buFont typeface="Montserrat"/>
              <a:buChar char="●"/>
            </a:pPr>
            <a:r>
              <a:rPr lang="en-US" sz="1000" b="1">
                <a:solidFill>
                  <a:srgbClr val="212529"/>
                </a:solidFill>
                <a:highlight>
                  <a:srgbClr val="FFFFFF"/>
                </a:highlight>
                <a:latin typeface="Montserrat"/>
                <a:ea typeface="Montserrat"/>
                <a:cs typeface="Montserrat"/>
                <a:sym typeface="Montserrat"/>
              </a:rPr>
              <a:t>Interoperability</a:t>
            </a:r>
            <a:r>
              <a:rPr lang="en-US" sz="1000">
                <a:solidFill>
                  <a:srgbClr val="212529"/>
                </a:solidFill>
                <a:highlight>
                  <a:srgbClr val="FFFFFF"/>
                </a:highlight>
                <a:latin typeface="Montserrat"/>
                <a:ea typeface="Montserrat"/>
                <a:cs typeface="Montserrat"/>
                <a:sym typeface="Montserrat"/>
              </a:rPr>
              <a:t>: Legacy applications that don’t support SSO can pose challenges for IT teams, who may need to create exceptions and workarounds to ensure these applications continue functioning.</a:t>
            </a:r>
            <a:endParaRPr sz="1000">
              <a:solidFill>
                <a:srgbClr val="212529"/>
              </a:solidFill>
              <a:highlight>
                <a:srgbClr val="FFFFFF"/>
              </a:highlight>
              <a:latin typeface="Montserrat"/>
              <a:ea typeface="Montserrat"/>
              <a:cs typeface="Montserrat"/>
              <a:sym typeface="Montserrat"/>
            </a:endParaRPr>
          </a:p>
          <a:p>
            <a:pPr marL="457200" marR="0" lvl="0" indent="-292100" algn="l" rtl="0">
              <a:lnSpc>
                <a:spcPct val="200000"/>
              </a:lnSpc>
              <a:spcBef>
                <a:spcPts val="0"/>
              </a:spcBef>
              <a:spcAft>
                <a:spcPts val="0"/>
              </a:spcAft>
              <a:buClr>
                <a:srgbClr val="212529"/>
              </a:buClr>
              <a:buSzPts val="1000"/>
              <a:buFont typeface="Montserrat"/>
              <a:buChar char="●"/>
            </a:pPr>
            <a:r>
              <a:rPr lang="en-US" sz="1000" b="1">
                <a:solidFill>
                  <a:srgbClr val="212529"/>
                </a:solidFill>
                <a:highlight>
                  <a:srgbClr val="FFFFFF"/>
                </a:highlight>
                <a:latin typeface="Montserrat"/>
                <a:ea typeface="Montserrat"/>
                <a:cs typeface="Montserrat"/>
                <a:sym typeface="Montserrat"/>
              </a:rPr>
              <a:t>Threat detection:</a:t>
            </a:r>
            <a:r>
              <a:rPr lang="en-US" sz="1000">
                <a:solidFill>
                  <a:srgbClr val="212529"/>
                </a:solidFill>
                <a:highlight>
                  <a:srgbClr val="FFFFFF"/>
                </a:highlight>
                <a:latin typeface="Montserrat"/>
                <a:ea typeface="Montserrat"/>
                <a:cs typeface="Montserrat"/>
                <a:sym typeface="Montserrat"/>
              </a:rPr>
              <a:t> Over-reliance on one single authentication mechanism can make it harder for security teams to </a:t>
            </a:r>
            <a:r>
              <a:rPr lang="en-US" sz="1000">
                <a:solidFill>
                  <a:srgbClr val="212529"/>
                </a:solidFill>
                <a:highlight>
                  <a:srgbClr val="FFFFFF"/>
                </a:highlight>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detect suspicious behaviors</a:t>
            </a:r>
            <a:r>
              <a:rPr lang="en-US" sz="1000">
                <a:solidFill>
                  <a:srgbClr val="212529"/>
                </a:solidFill>
                <a:highlight>
                  <a:srgbClr val="FFFFFF"/>
                </a:highlight>
                <a:latin typeface="Montserrat"/>
                <a:ea typeface="Montserrat"/>
                <a:cs typeface="Montserrat"/>
                <a:sym typeface="Montserrat"/>
              </a:rPr>
              <a:t> as it can be difficult to distinguish between legitimate and unauthorized user activities.</a:t>
            </a:r>
            <a:endParaRPr sz="1000">
              <a:solidFill>
                <a:srgbClr val="212529"/>
              </a:solidFill>
              <a:highlight>
                <a:srgbClr val="FFFFFF"/>
              </a:highlight>
              <a:latin typeface="Montserrat"/>
              <a:ea typeface="Montserrat"/>
              <a:cs typeface="Montserrat"/>
              <a:sym typeface="Montserrat"/>
            </a:endParaRPr>
          </a:p>
          <a:p>
            <a:pPr marL="457200" marR="0" lvl="0" indent="-292100" algn="l" rtl="0">
              <a:lnSpc>
                <a:spcPct val="200000"/>
              </a:lnSpc>
              <a:spcBef>
                <a:spcPts val="0"/>
              </a:spcBef>
              <a:spcAft>
                <a:spcPts val="0"/>
              </a:spcAft>
              <a:buClr>
                <a:srgbClr val="212529"/>
              </a:buClr>
              <a:buSzPts val="1000"/>
              <a:buFont typeface="Montserrat"/>
              <a:buChar char="●"/>
            </a:pPr>
            <a:r>
              <a:rPr lang="en-US" sz="1000" b="1">
                <a:solidFill>
                  <a:srgbClr val="212529"/>
                </a:solidFill>
                <a:highlight>
                  <a:srgbClr val="FFFFFF"/>
                </a:highlight>
                <a:latin typeface="Montserrat"/>
                <a:ea typeface="Montserrat"/>
                <a:cs typeface="Montserrat"/>
                <a:sym typeface="Montserrat"/>
              </a:rPr>
              <a:t>Credential stuffing</a:t>
            </a:r>
            <a:r>
              <a:rPr lang="en-US" sz="1000">
                <a:solidFill>
                  <a:srgbClr val="212529"/>
                </a:solidFill>
                <a:highlight>
                  <a:srgbClr val="FFFFFF"/>
                </a:highlight>
                <a:latin typeface="Montserrat"/>
                <a:ea typeface="Montserrat"/>
                <a:cs typeface="Montserrat"/>
                <a:sym typeface="Montserrat"/>
              </a:rPr>
              <a:t>: SSO can increase exposure to credential stuffing attacks, which is when hackers use compromised sessions or stolen credentials from one application to gain access to another application connected to the same SSO system.</a:t>
            </a:r>
            <a:endParaRPr sz="1000">
              <a:solidFill>
                <a:srgbClr val="212529"/>
              </a:solidFill>
              <a:highlight>
                <a:srgbClr val="FFFFFF"/>
              </a:highlight>
              <a:latin typeface="Montserrat"/>
              <a:ea typeface="Montserrat"/>
              <a:cs typeface="Montserrat"/>
              <a:sym typeface="Montserrat"/>
            </a:endParaRPr>
          </a:p>
          <a:p>
            <a:pPr marL="457200" marR="0" lvl="0" indent="-292100" algn="l" rtl="0">
              <a:lnSpc>
                <a:spcPct val="200000"/>
              </a:lnSpc>
              <a:spcBef>
                <a:spcPts val="0"/>
              </a:spcBef>
              <a:spcAft>
                <a:spcPts val="0"/>
              </a:spcAft>
              <a:buClr>
                <a:srgbClr val="212529"/>
              </a:buClr>
              <a:buSzPts val="1000"/>
              <a:buFont typeface="Montserrat"/>
              <a:buChar char="●"/>
            </a:pPr>
            <a:r>
              <a:rPr lang="en-US" sz="1000" b="1">
                <a:solidFill>
                  <a:srgbClr val="212529"/>
                </a:solidFill>
                <a:highlight>
                  <a:srgbClr val="FFFFFF"/>
                </a:highlight>
                <a:latin typeface="Montserrat"/>
                <a:ea typeface="Montserrat"/>
                <a:cs typeface="Montserrat"/>
                <a:sym typeface="Montserrat"/>
              </a:rPr>
              <a:t>New risks</a:t>
            </a:r>
            <a:r>
              <a:rPr lang="en-US" sz="1000">
                <a:solidFill>
                  <a:srgbClr val="212529"/>
                </a:solidFill>
                <a:highlight>
                  <a:srgbClr val="FFFFFF"/>
                </a:highlight>
                <a:latin typeface="Montserrat"/>
                <a:ea typeface="Montserrat"/>
                <a:cs typeface="Montserrat"/>
                <a:sym typeface="Montserrat"/>
              </a:rPr>
              <a:t>: There are situations when SSO can introduce new risks, such as increasing the impact of compromised accounts.</a:t>
            </a:r>
            <a:endParaRPr sz="1000">
              <a:solidFill>
                <a:srgbClr val="212529"/>
              </a:solidFill>
              <a:highlight>
                <a:srgbClr val="FFFFFF"/>
              </a:highlight>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55"/>
        <p:cNvGrpSpPr/>
        <p:nvPr/>
      </p:nvGrpSpPr>
      <p:grpSpPr>
        <a:xfrm>
          <a:off x="0" y="0"/>
          <a:ext cx="0" cy="0"/>
          <a:chOff x="0" y="0"/>
          <a:chExt cx="0" cy="0"/>
        </a:xfrm>
      </p:grpSpPr>
      <p:sp>
        <p:nvSpPr>
          <p:cNvPr id="856" name="Google Shape;856;p1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Multi-Factor Authentication (MFA)</a:t>
            </a:r>
            <a:endParaRPr b="0">
              <a:solidFill>
                <a:srgbClr val="000000"/>
              </a:solidFill>
              <a:latin typeface="Montserrat Black"/>
              <a:ea typeface="Montserrat Black"/>
              <a:cs typeface="Montserrat Black"/>
              <a:sym typeface="Montserrat Black"/>
            </a:endParaRPr>
          </a:p>
        </p:txBody>
      </p:sp>
      <p:sp>
        <p:nvSpPr>
          <p:cNvPr id="857" name="Google Shape;857;p1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36</a:t>
            </a:fld>
            <a:endParaRPr sz="1300" b="0" i="0" u="none" strike="noStrike" cap="none">
              <a:solidFill>
                <a:srgbClr val="404040"/>
              </a:solidFill>
              <a:latin typeface="Arial"/>
              <a:ea typeface="Arial"/>
              <a:cs typeface="Arial"/>
              <a:sym typeface="Arial"/>
            </a:endParaRPr>
          </a:p>
        </p:txBody>
      </p:sp>
      <p:sp>
        <p:nvSpPr>
          <p:cNvPr id="858" name="Google Shape;858;p125"/>
          <p:cNvSpPr txBox="1"/>
          <p:nvPr/>
        </p:nvSpPr>
        <p:spPr>
          <a:xfrm>
            <a:off x="613700" y="1028375"/>
            <a:ext cx="8362200" cy="20472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200000"/>
              </a:lnSpc>
              <a:spcBef>
                <a:spcPts val="0"/>
              </a:spcBef>
              <a:spcAft>
                <a:spcPts val="0"/>
              </a:spcAft>
              <a:buClr>
                <a:srgbClr val="212529"/>
              </a:buClr>
              <a:buSzPts val="1100"/>
              <a:buFont typeface="Montserrat"/>
              <a:buChar char="●"/>
            </a:pPr>
            <a:r>
              <a:rPr lang="en-US" sz="1100">
                <a:highlight>
                  <a:srgbClr val="FFFFFF"/>
                </a:highlight>
                <a:latin typeface="Montserrat"/>
                <a:ea typeface="Montserrat"/>
                <a:cs typeface="Montserrat"/>
                <a:sym typeface="Montserrat"/>
              </a:rPr>
              <a:t>MFA</a:t>
            </a:r>
            <a:r>
              <a:rPr lang="en-US" sz="1100">
                <a:solidFill>
                  <a:srgbClr val="212529"/>
                </a:solidFill>
                <a:highlight>
                  <a:srgbClr val="FFFFFF"/>
                </a:highlight>
                <a:latin typeface="Montserrat"/>
                <a:ea typeface="Montserrat"/>
                <a:cs typeface="Montserrat"/>
                <a:sym typeface="Montserrat"/>
              </a:rPr>
              <a:t> enhances security by requiring users to provide multiple forms of identification to access an application.</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200000"/>
              </a:lnSpc>
              <a:spcBef>
                <a:spcPts val="0"/>
              </a:spcBef>
              <a:spcAft>
                <a:spcPts val="0"/>
              </a:spcAft>
              <a:buClr>
                <a:srgbClr val="212529"/>
              </a:buClr>
              <a:buSzPts val="1100"/>
              <a:buFont typeface="Montserrat"/>
              <a:buChar char="●"/>
            </a:pPr>
            <a:r>
              <a:rPr lang="en-US" sz="1100">
                <a:solidFill>
                  <a:srgbClr val="212529"/>
                </a:solidFill>
                <a:highlight>
                  <a:srgbClr val="FFFFFF"/>
                </a:highlight>
                <a:latin typeface="Montserrat"/>
                <a:ea typeface="Montserrat"/>
                <a:cs typeface="Montserrat"/>
                <a:sym typeface="Montserrat"/>
              </a:rPr>
              <a:t>With MFA, users typically provide two or more authentication factors, such as a password and a frequently changing one-time verification code.</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200000"/>
              </a:lnSpc>
              <a:spcBef>
                <a:spcPts val="0"/>
              </a:spcBef>
              <a:spcAft>
                <a:spcPts val="0"/>
              </a:spcAft>
              <a:buClr>
                <a:srgbClr val="212529"/>
              </a:buClr>
              <a:buSzPts val="1100"/>
              <a:buFont typeface="Montserrat"/>
              <a:buChar char="●"/>
            </a:pPr>
            <a:r>
              <a:rPr lang="en-US" sz="1100">
                <a:solidFill>
                  <a:srgbClr val="212529"/>
                </a:solidFill>
                <a:highlight>
                  <a:srgbClr val="FFFFFF"/>
                </a:highlight>
                <a:latin typeface="Montserrat"/>
                <a:ea typeface="Montserrat"/>
                <a:cs typeface="Montserrat"/>
                <a:sym typeface="Montserrat"/>
              </a:rPr>
              <a:t>This approach significantly reduces the risk of unauthorized access to systems, even if a password is compromised.</a:t>
            </a:r>
            <a:endParaRPr sz="1100">
              <a:solidFill>
                <a:srgbClr val="212529"/>
              </a:solidFill>
              <a:highlight>
                <a:srgbClr val="FFFFFF"/>
              </a:highlight>
              <a:latin typeface="Montserrat"/>
              <a:ea typeface="Montserrat"/>
              <a:cs typeface="Montserrat"/>
              <a:sym typeface="Montserrat"/>
            </a:endParaRPr>
          </a:p>
          <a:p>
            <a:pPr marL="457200" marR="0" lvl="0" indent="-298450" algn="l" rtl="0">
              <a:lnSpc>
                <a:spcPct val="200000"/>
              </a:lnSpc>
              <a:spcBef>
                <a:spcPts val="0"/>
              </a:spcBef>
              <a:spcAft>
                <a:spcPts val="0"/>
              </a:spcAft>
              <a:buClr>
                <a:srgbClr val="212529"/>
              </a:buClr>
              <a:buSzPts val="1100"/>
              <a:buFont typeface="Montserrat"/>
              <a:buChar char="●"/>
            </a:pPr>
            <a:r>
              <a:rPr lang="en-US" sz="1100">
                <a:solidFill>
                  <a:srgbClr val="212529"/>
                </a:solidFill>
                <a:highlight>
                  <a:srgbClr val="FFFFFF"/>
                </a:highlight>
                <a:latin typeface="Montserrat"/>
                <a:ea typeface="Montserrat"/>
                <a:cs typeface="Montserrat"/>
                <a:sym typeface="Montserrat"/>
              </a:rPr>
              <a:t>Security experts separate MFA factors into three main categories:</a:t>
            </a:r>
            <a:endParaRPr sz="1100">
              <a:solidFill>
                <a:srgbClr val="212529"/>
              </a:solidFill>
              <a:highlight>
                <a:srgbClr val="FFFFFF"/>
              </a:highlight>
              <a:latin typeface="Montserrat"/>
              <a:ea typeface="Montserrat"/>
              <a:cs typeface="Montserrat"/>
              <a:sym typeface="Montserrat"/>
            </a:endParaRPr>
          </a:p>
        </p:txBody>
      </p:sp>
      <p:sp>
        <p:nvSpPr>
          <p:cNvPr id="859" name="Google Shape;859;p125"/>
          <p:cNvSpPr/>
          <p:nvPr/>
        </p:nvSpPr>
        <p:spPr>
          <a:xfrm>
            <a:off x="1722500" y="3546000"/>
            <a:ext cx="1468500" cy="13968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Something  you </a:t>
            </a:r>
            <a:r>
              <a:rPr lang="en-US" sz="1000" b="1">
                <a:solidFill>
                  <a:schemeClr val="accent1"/>
                </a:solidFill>
                <a:latin typeface="Montserrat"/>
                <a:ea typeface="Montserrat"/>
                <a:cs typeface="Montserrat"/>
                <a:sym typeface="Montserrat"/>
              </a:rPr>
              <a:t>know</a:t>
            </a:r>
            <a:endParaRPr sz="1000" b="1">
              <a:solidFill>
                <a:schemeClr val="accent1"/>
              </a:solidFill>
              <a:latin typeface="Montserrat"/>
              <a:ea typeface="Montserrat"/>
              <a:cs typeface="Montserrat"/>
              <a:sym typeface="Montserrat"/>
            </a:endParaRPr>
          </a:p>
        </p:txBody>
      </p:sp>
      <p:sp>
        <p:nvSpPr>
          <p:cNvPr id="860" name="Google Shape;860;p125"/>
          <p:cNvSpPr/>
          <p:nvPr/>
        </p:nvSpPr>
        <p:spPr>
          <a:xfrm>
            <a:off x="3837750" y="3546000"/>
            <a:ext cx="1468500" cy="13968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Something  you </a:t>
            </a:r>
            <a:r>
              <a:rPr lang="en-US" sz="1000" b="1">
                <a:solidFill>
                  <a:schemeClr val="accent2"/>
                </a:solidFill>
                <a:latin typeface="Montserrat"/>
                <a:ea typeface="Montserrat"/>
                <a:cs typeface="Montserrat"/>
                <a:sym typeface="Montserrat"/>
              </a:rPr>
              <a:t>have</a:t>
            </a:r>
            <a:endParaRPr sz="1000" b="1">
              <a:solidFill>
                <a:schemeClr val="accent2"/>
              </a:solidFill>
              <a:latin typeface="Montserrat"/>
              <a:ea typeface="Montserrat"/>
              <a:cs typeface="Montserrat"/>
              <a:sym typeface="Montserrat"/>
            </a:endParaRPr>
          </a:p>
        </p:txBody>
      </p:sp>
      <p:sp>
        <p:nvSpPr>
          <p:cNvPr id="861" name="Google Shape;861;p125"/>
          <p:cNvSpPr/>
          <p:nvPr/>
        </p:nvSpPr>
        <p:spPr>
          <a:xfrm>
            <a:off x="5953000" y="3546000"/>
            <a:ext cx="1468500" cy="13968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a:ea typeface="Montserrat"/>
                <a:cs typeface="Montserrat"/>
                <a:sym typeface="Montserrat"/>
              </a:rPr>
              <a:t>Something  you </a:t>
            </a:r>
            <a:r>
              <a:rPr lang="en-US" sz="1000" b="1">
                <a:solidFill>
                  <a:schemeClr val="accent3"/>
                </a:solidFill>
                <a:latin typeface="Montserrat"/>
                <a:ea typeface="Montserrat"/>
                <a:cs typeface="Montserrat"/>
                <a:sym typeface="Montserrat"/>
              </a:rPr>
              <a:t>are</a:t>
            </a:r>
            <a:endParaRPr sz="1000" b="1">
              <a:solidFill>
                <a:schemeClr val="accent3"/>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72"/>
        <p:cNvGrpSpPr/>
        <p:nvPr/>
      </p:nvGrpSpPr>
      <p:grpSpPr>
        <a:xfrm>
          <a:off x="0" y="0"/>
          <a:ext cx="0" cy="0"/>
          <a:chOff x="0" y="0"/>
          <a:chExt cx="0" cy="0"/>
        </a:xfrm>
      </p:grpSpPr>
      <p:sp>
        <p:nvSpPr>
          <p:cNvPr id="873" name="Google Shape;873;p12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Single Sign-On (SSO) vs. Multi-Factor Authentication</a:t>
            </a:r>
            <a:endParaRPr b="0">
              <a:solidFill>
                <a:srgbClr val="000000"/>
              </a:solidFill>
              <a:latin typeface="Montserrat Black"/>
              <a:ea typeface="Montserrat Black"/>
              <a:cs typeface="Montserrat Black"/>
              <a:sym typeface="Montserrat Black"/>
            </a:endParaRPr>
          </a:p>
        </p:txBody>
      </p:sp>
      <p:sp>
        <p:nvSpPr>
          <p:cNvPr id="874" name="Google Shape;874;p1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37</a:t>
            </a:fld>
            <a:endParaRPr sz="1300" b="0" i="0" u="none" strike="noStrike" cap="none">
              <a:solidFill>
                <a:srgbClr val="404040"/>
              </a:solidFill>
              <a:latin typeface="Arial"/>
              <a:ea typeface="Arial"/>
              <a:cs typeface="Arial"/>
              <a:sym typeface="Arial"/>
            </a:endParaRPr>
          </a:p>
        </p:txBody>
      </p:sp>
      <p:pic>
        <p:nvPicPr>
          <p:cNvPr id="875" name="Google Shape;875;p127"/>
          <p:cNvPicPr preferRelativeResize="0"/>
          <p:nvPr/>
        </p:nvPicPr>
        <p:blipFill rotWithShape="1">
          <a:blip r:embed="rId3">
            <a:alphaModFix/>
          </a:blip>
          <a:srcRect t="11876" b="6330"/>
          <a:stretch/>
        </p:blipFill>
        <p:spPr>
          <a:xfrm>
            <a:off x="771363" y="1318100"/>
            <a:ext cx="7601275" cy="3524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9"/>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Security as Software Requirement</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21"/>
        <p:cNvGrpSpPr/>
        <p:nvPr/>
      </p:nvGrpSpPr>
      <p:grpSpPr>
        <a:xfrm>
          <a:off x="0" y="0"/>
          <a:ext cx="0" cy="0"/>
          <a:chOff x="0" y="0"/>
          <a:chExt cx="0" cy="0"/>
        </a:xfrm>
      </p:grpSpPr>
      <p:sp>
        <p:nvSpPr>
          <p:cNvPr id="922" name="Google Shape;922;p13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Secure Development Life Cycle</a:t>
            </a:r>
            <a:endParaRPr b="0">
              <a:solidFill>
                <a:srgbClr val="000000"/>
              </a:solidFill>
              <a:latin typeface="Montserrat Black"/>
              <a:ea typeface="Montserrat Black"/>
              <a:cs typeface="Montserrat Black"/>
              <a:sym typeface="Montserrat Black"/>
            </a:endParaRPr>
          </a:p>
        </p:txBody>
      </p:sp>
      <p:sp>
        <p:nvSpPr>
          <p:cNvPr id="923" name="Google Shape;923;p1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39</a:t>
            </a:fld>
            <a:endParaRPr sz="1300" b="0" i="0" u="none" strike="noStrike" cap="none">
              <a:solidFill>
                <a:srgbClr val="404040"/>
              </a:solidFill>
              <a:latin typeface="Arial"/>
              <a:ea typeface="Arial"/>
              <a:cs typeface="Arial"/>
              <a:sym typeface="Arial"/>
            </a:endParaRPr>
          </a:p>
        </p:txBody>
      </p:sp>
      <p:pic>
        <p:nvPicPr>
          <p:cNvPr id="924" name="Google Shape;924;p131"/>
          <p:cNvPicPr preferRelativeResize="0"/>
          <p:nvPr/>
        </p:nvPicPr>
        <p:blipFill rotWithShape="1">
          <a:blip r:embed="rId3">
            <a:alphaModFix/>
          </a:blip>
          <a:srcRect b="14697"/>
          <a:stretch/>
        </p:blipFill>
        <p:spPr>
          <a:xfrm>
            <a:off x="152400" y="1567600"/>
            <a:ext cx="8839200" cy="221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15"/>
        <p:cNvGrpSpPr/>
        <p:nvPr/>
      </p:nvGrpSpPr>
      <p:grpSpPr>
        <a:xfrm>
          <a:off x="0" y="0"/>
          <a:ext cx="0" cy="0"/>
          <a:chOff x="0" y="0"/>
          <a:chExt cx="0" cy="0"/>
        </a:xfrm>
      </p:grpSpPr>
      <p:sp>
        <p:nvSpPr>
          <p:cNvPr id="516" name="Google Shape;516;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a:t>
            </a:fld>
            <a:endParaRPr sz="1300" b="0" i="0" u="none" strike="noStrike" cap="none">
              <a:solidFill>
                <a:srgbClr val="404040"/>
              </a:solidFill>
              <a:latin typeface="Arial"/>
              <a:ea typeface="Arial"/>
              <a:cs typeface="Arial"/>
              <a:sym typeface="Arial"/>
            </a:endParaRPr>
          </a:p>
        </p:txBody>
      </p:sp>
      <p:sp>
        <p:nvSpPr>
          <p:cNvPr id="517" name="Google Shape;517;p84"/>
          <p:cNvSpPr txBox="1"/>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FFFFFF"/>
                </a:solidFill>
                <a:latin typeface="Helvetica Neue Light"/>
                <a:ea typeface="Helvetica Neue Light"/>
                <a:cs typeface="Helvetica Neue Light"/>
                <a:sym typeface="Helvetica Neue Light"/>
              </a:rPr>
              <a:t>4</a:t>
            </a:fld>
            <a:endParaRPr sz="1600" b="0" i="0" u="none" strike="noStrike" cap="none">
              <a:solidFill>
                <a:srgbClr val="FFFFFF"/>
              </a:solidFill>
              <a:latin typeface="Helvetica Neue Light"/>
              <a:ea typeface="Helvetica Neue Light"/>
              <a:cs typeface="Helvetica Neue Light"/>
              <a:sym typeface="Helvetica Neue Light"/>
            </a:endParaRPr>
          </a:p>
        </p:txBody>
      </p:sp>
      <p:pic>
        <p:nvPicPr>
          <p:cNvPr id="518" name="Google Shape;518;p84"/>
          <p:cNvPicPr preferRelativeResize="0"/>
          <p:nvPr/>
        </p:nvPicPr>
        <p:blipFill rotWithShape="1">
          <a:blip r:embed="rId3">
            <a:alphaModFix/>
          </a:blip>
          <a:srcRect/>
          <a:stretch/>
        </p:blipFill>
        <p:spPr>
          <a:xfrm>
            <a:off x="2851669" y="1028378"/>
            <a:ext cx="3777379" cy="4067020"/>
          </a:xfrm>
          <a:prstGeom prst="rect">
            <a:avLst/>
          </a:prstGeom>
          <a:noFill/>
          <a:ln>
            <a:noFill/>
          </a:ln>
        </p:spPr>
      </p:pic>
      <p:sp>
        <p:nvSpPr>
          <p:cNvPr id="519" name="Google Shape;519;p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Let’s try this Word Search Puzzle</a:t>
            </a:r>
            <a:endParaRPr b="0">
              <a:solidFill>
                <a:srgbClr val="000000"/>
              </a:solidFill>
              <a:latin typeface="Montserrat Black"/>
              <a:ea typeface="Montserrat Black"/>
              <a:cs typeface="Montserrat Black"/>
              <a:sym typeface="Montserrat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28"/>
        <p:cNvGrpSpPr/>
        <p:nvPr/>
      </p:nvGrpSpPr>
      <p:grpSpPr>
        <a:xfrm>
          <a:off x="0" y="0"/>
          <a:ext cx="0" cy="0"/>
          <a:chOff x="0" y="0"/>
          <a:chExt cx="0" cy="0"/>
        </a:xfrm>
      </p:grpSpPr>
      <p:sp>
        <p:nvSpPr>
          <p:cNvPr id="929" name="Google Shape;929;p1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Advantages of Secure Development Life Cycle</a:t>
            </a:r>
            <a:endParaRPr b="0">
              <a:solidFill>
                <a:srgbClr val="000000"/>
              </a:solidFill>
              <a:latin typeface="Montserrat Black"/>
              <a:ea typeface="Montserrat Black"/>
              <a:cs typeface="Montserrat Black"/>
              <a:sym typeface="Montserrat Black"/>
            </a:endParaRPr>
          </a:p>
        </p:txBody>
      </p:sp>
      <p:sp>
        <p:nvSpPr>
          <p:cNvPr id="930" name="Google Shape;930;p1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40</a:t>
            </a:fld>
            <a:endParaRPr sz="1300" b="0" i="0" u="none" strike="noStrike" cap="none">
              <a:solidFill>
                <a:srgbClr val="404040"/>
              </a:solidFill>
              <a:latin typeface="Arial"/>
              <a:ea typeface="Arial"/>
              <a:cs typeface="Arial"/>
              <a:sym typeface="Arial"/>
            </a:endParaRPr>
          </a:p>
        </p:txBody>
      </p:sp>
      <p:sp>
        <p:nvSpPr>
          <p:cNvPr id="931" name="Google Shape;931;p132"/>
          <p:cNvSpPr txBox="1"/>
          <p:nvPr/>
        </p:nvSpPr>
        <p:spPr>
          <a:xfrm>
            <a:off x="613700" y="1167675"/>
            <a:ext cx="7550400" cy="1847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Your software is more secure.</a:t>
            </a:r>
            <a:endParaRPr sz="1200">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All stakeholders are aware of security considerations.</a:t>
            </a:r>
            <a:endParaRPr sz="1200">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You detect design flaws early, before they’re coded into existence.</a:t>
            </a:r>
            <a:endParaRPr sz="1200">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You reduce your costs, thanks to early detection and resolution of defects.</a:t>
            </a:r>
            <a:endParaRPr sz="1200">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highlight>
                  <a:srgbClr val="FFFFFF"/>
                </a:highlight>
                <a:latin typeface="Montserrat"/>
                <a:ea typeface="Montserrat"/>
                <a:cs typeface="Montserrat"/>
                <a:sym typeface="Montserrat"/>
              </a:rPr>
              <a:t>You reduce overall intrinsic business risks for your organization.</a:t>
            </a:r>
            <a:endParaRPr sz="1200">
              <a:highlight>
                <a:srgbClr val="FFFFFF"/>
              </a:highlight>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42"/>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2800"/>
              <a:t>Vulnerability Assessment vs. Penetration Testing</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14"/>
        <p:cNvGrpSpPr/>
        <p:nvPr/>
      </p:nvGrpSpPr>
      <p:grpSpPr>
        <a:xfrm>
          <a:off x="0" y="0"/>
          <a:ext cx="0" cy="0"/>
          <a:chOff x="0" y="0"/>
          <a:chExt cx="0" cy="0"/>
        </a:xfrm>
      </p:grpSpPr>
      <p:sp>
        <p:nvSpPr>
          <p:cNvPr id="1015" name="Google Shape;1015;p1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Vulnerability Assessment </a:t>
            </a:r>
            <a:endParaRPr b="0">
              <a:solidFill>
                <a:srgbClr val="000000"/>
              </a:solidFill>
              <a:latin typeface="Montserrat Black"/>
              <a:ea typeface="Montserrat Black"/>
              <a:cs typeface="Montserrat Black"/>
              <a:sym typeface="Montserrat Black"/>
            </a:endParaRPr>
          </a:p>
        </p:txBody>
      </p:sp>
      <p:sp>
        <p:nvSpPr>
          <p:cNvPr id="1016" name="Google Shape;1016;p1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42</a:t>
            </a:fld>
            <a:endParaRPr sz="1300" b="0" i="0" u="none" strike="noStrike" cap="none">
              <a:solidFill>
                <a:srgbClr val="404040"/>
              </a:solidFill>
              <a:latin typeface="Arial"/>
              <a:ea typeface="Arial"/>
              <a:cs typeface="Arial"/>
              <a:sym typeface="Arial"/>
            </a:endParaRPr>
          </a:p>
        </p:txBody>
      </p:sp>
      <p:sp>
        <p:nvSpPr>
          <p:cNvPr id="1017" name="Google Shape;1017;p143"/>
          <p:cNvSpPr txBox="1"/>
          <p:nvPr/>
        </p:nvSpPr>
        <p:spPr>
          <a:xfrm>
            <a:off x="613700" y="1081700"/>
            <a:ext cx="8405400" cy="2955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Vulnerability assessment (VA) is the process of defining, detecting, categorizing, and prioritizing security vulnerabilities in a computer system, application, or network.</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Organizations rely on vulnerability assessments to provide the crucial intelligence and risk context to understand and respond to cybersecurity threats.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The vulnerability assessment process aims to identify threats and their associated risks. It usually involves using an automated testing tool, such as a network security scanner.</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The vulnerability assessment report lists the vulnerabilities in the system under test and possible reasons for the same.</a:t>
            </a:r>
            <a:endParaRPr sz="12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1"/>
        <p:cNvGrpSpPr/>
        <p:nvPr/>
      </p:nvGrpSpPr>
      <p:grpSpPr>
        <a:xfrm>
          <a:off x="0" y="0"/>
          <a:ext cx="0" cy="0"/>
          <a:chOff x="0" y="0"/>
          <a:chExt cx="0" cy="0"/>
        </a:xfrm>
      </p:grpSpPr>
      <p:sp>
        <p:nvSpPr>
          <p:cNvPr id="1022" name="Google Shape;1022;p1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Vulnerability Assessment </a:t>
            </a:r>
            <a:endParaRPr b="0">
              <a:solidFill>
                <a:srgbClr val="000000"/>
              </a:solidFill>
              <a:latin typeface="Montserrat Black"/>
              <a:ea typeface="Montserrat Black"/>
              <a:cs typeface="Montserrat Black"/>
              <a:sym typeface="Montserrat Black"/>
            </a:endParaRPr>
          </a:p>
        </p:txBody>
      </p:sp>
      <p:sp>
        <p:nvSpPr>
          <p:cNvPr id="1023" name="Google Shape;1023;p1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43</a:t>
            </a:fld>
            <a:endParaRPr sz="1300" b="0" i="0" u="none" strike="noStrike" cap="none">
              <a:solidFill>
                <a:srgbClr val="404040"/>
              </a:solidFill>
              <a:latin typeface="Arial"/>
              <a:ea typeface="Arial"/>
              <a:cs typeface="Arial"/>
              <a:sym typeface="Arial"/>
            </a:endParaRPr>
          </a:p>
        </p:txBody>
      </p:sp>
      <p:pic>
        <p:nvPicPr>
          <p:cNvPr id="1024" name="Google Shape;1024;p144"/>
          <p:cNvPicPr preferRelativeResize="0"/>
          <p:nvPr/>
        </p:nvPicPr>
        <p:blipFill>
          <a:blip r:embed="rId3">
            <a:alphaModFix/>
          </a:blip>
          <a:stretch>
            <a:fillRect/>
          </a:stretch>
        </p:blipFill>
        <p:spPr>
          <a:xfrm>
            <a:off x="719713" y="1109125"/>
            <a:ext cx="7704577" cy="38103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8"/>
        <p:cNvGrpSpPr/>
        <p:nvPr/>
      </p:nvGrpSpPr>
      <p:grpSpPr>
        <a:xfrm>
          <a:off x="0" y="0"/>
          <a:ext cx="0" cy="0"/>
          <a:chOff x="0" y="0"/>
          <a:chExt cx="0" cy="0"/>
        </a:xfrm>
      </p:grpSpPr>
      <p:sp>
        <p:nvSpPr>
          <p:cNvPr id="1029" name="Google Shape;1029;p14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Why Vulnerability Assessment?</a:t>
            </a:r>
            <a:endParaRPr b="0">
              <a:solidFill>
                <a:srgbClr val="000000"/>
              </a:solidFill>
              <a:latin typeface="Montserrat Black"/>
              <a:ea typeface="Montserrat Black"/>
              <a:cs typeface="Montserrat Black"/>
              <a:sym typeface="Montserrat Black"/>
            </a:endParaRPr>
          </a:p>
        </p:txBody>
      </p:sp>
      <p:sp>
        <p:nvSpPr>
          <p:cNvPr id="1030" name="Google Shape;1030;p145"/>
          <p:cNvSpPr txBox="1"/>
          <p:nvPr/>
        </p:nvSpPr>
        <p:spPr>
          <a:xfrm>
            <a:off x="613700" y="1079950"/>
            <a:ext cx="8173800" cy="3694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A vulnerability assessment provides an organization detailed information about security vulnerabilities in their environment.</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It also offers guidelines for assessing the risks associated with these vulnerabilities.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This process allows organizations to better understand their assets, security vulnerabilities, and overall risk, making it less likely for attackers to compromise their systems and steal their information.</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Vulnerability assessments help identify flaws and threats proactively and as soon as possible allowing orgs to take remedial action to patch the gaps in the organizational infrastructure.</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They are also important for ensuring organizations meet cybersecurity compliance requirements, such as the HIPAA and PCI DSS standards.</a:t>
            </a:r>
            <a:endParaRPr sz="1200">
              <a:latin typeface="Montserrat"/>
              <a:ea typeface="Montserrat"/>
              <a:cs typeface="Montserrat"/>
              <a:sym typeface="Montserrat"/>
            </a:endParaRPr>
          </a:p>
        </p:txBody>
      </p:sp>
      <p:sp>
        <p:nvSpPr>
          <p:cNvPr id="1031" name="Google Shape;1031;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44</a:t>
            </a:fld>
            <a:endParaRPr sz="1300" b="0" i="0" u="none" strike="noStrike" cap="none">
              <a:solidFill>
                <a:srgbClr val="40404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42"/>
        <p:cNvGrpSpPr/>
        <p:nvPr/>
      </p:nvGrpSpPr>
      <p:grpSpPr>
        <a:xfrm>
          <a:off x="0" y="0"/>
          <a:ext cx="0" cy="0"/>
          <a:chOff x="0" y="0"/>
          <a:chExt cx="0" cy="0"/>
        </a:xfrm>
      </p:grpSpPr>
      <p:sp>
        <p:nvSpPr>
          <p:cNvPr id="1043" name="Google Shape;1043;p14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Penetration Testing</a:t>
            </a:r>
            <a:endParaRPr b="0">
              <a:solidFill>
                <a:srgbClr val="000000"/>
              </a:solidFill>
              <a:latin typeface="Montserrat Black"/>
              <a:ea typeface="Montserrat Black"/>
              <a:cs typeface="Montserrat Black"/>
              <a:sym typeface="Montserrat Black"/>
            </a:endParaRPr>
          </a:p>
        </p:txBody>
      </p:sp>
      <p:sp>
        <p:nvSpPr>
          <p:cNvPr id="1044" name="Google Shape;1044;p1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45</a:t>
            </a:fld>
            <a:endParaRPr sz="1300" b="0" i="0" u="none" strike="noStrike" cap="none">
              <a:solidFill>
                <a:srgbClr val="404040"/>
              </a:solidFill>
              <a:latin typeface="Arial"/>
              <a:ea typeface="Arial"/>
              <a:cs typeface="Arial"/>
              <a:sym typeface="Arial"/>
            </a:endParaRPr>
          </a:p>
        </p:txBody>
      </p:sp>
      <p:pic>
        <p:nvPicPr>
          <p:cNvPr id="1045" name="Google Shape;1045;p147"/>
          <p:cNvPicPr preferRelativeResize="0"/>
          <p:nvPr/>
        </p:nvPicPr>
        <p:blipFill>
          <a:blip r:embed="rId3">
            <a:alphaModFix/>
          </a:blip>
          <a:stretch>
            <a:fillRect/>
          </a:stretch>
        </p:blipFill>
        <p:spPr>
          <a:xfrm>
            <a:off x="1351598" y="1450375"/>
            <a:ext cx="6440801" cy="3196850"/>
          </a:xfrm>
          <a:prstGeom prst="rect">
            <a:avLst/>
          </a:prstGeom>
          <a:noFill/>
          <a:ln>
            <a:noFill/>
          </a:ln>
        </p:spPr>
      </p:pic>
      <p:sp>
        <p:nvSpPr>
          <p:cNvPr id="1046" name="Google Shape;1046;p147"/>
          <p:cNvSpPr txBox="1"/>
          <p:nvPr/>
        </p:nvSpPr>
        <p:spPr>
          <a:xfrm>
            <a:off x="272150" y="4659075"/>
            <a:ext cx="391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i="1">
                <a:latin typeface="Montserrat"/>
                <a:ea typeface="Montserrat"/>
                <a:cs typeface="Montserrat"/>
                <a:sym typeface="Montserrat"/>
              </a:rPr>
              <a:t>WAF: Web Application Firewall</a:t>
            </a:r>
            <a:endParaRPr sz="600" i="1">
              <a:latin typeface="Montserrat"/>
              <a:ea typeface="Montserrat"/>
              <a:cs typeface="Montserrat"/>
              <a:sym typeface="Montserrat"/>
            </a:endParaRPr>
          </a:p>
          <a:p>
            <a:pPr marL="0" lvl="0" indent="0" algn="l" rtl="0">
              <a:spcBef>
                <a:spcPts val="0"/>
              </a:spcBef>
              <a:spcAft>
                <a:spcPts val="0"/>
              </a:spcAft>
              <a:buNone/>
            </a:pPr>
            <a:r>
              <a:rPr lang="en-US" sz="600" i="1">
                <a:latin typeface="Montserrat"/>
                <a:ea typeface="Montserrat"/>
                <a:cs typeface="Montserrat"/>
                <a:sym typeface="Montserrat"/>
              </a:rPr>
              <a:t>APT: Advanced Persistent Threat </a:t>
            </a:r>
            <a:endParaRPr sz="600" i="1">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1050"/>
        <p:cNvGrpSpPr/>
        <p:nvPr/>
      </p:nvGrpSpPr>
      <p:grpSpPr>
        <a:xfrm>
          <a:off x="0" y="0"/>
          <a:ext cx="0" cy="0"/>
          <a:chOff x="0" y="0"/>
          <a:chExt cx="0" cy="0"/>
        </a:xfrm>
      </p:grpSpPr>
      <p:sp>
        <p:nvSpPr>
          <p:cNvPr id="1051" name="Google Shape;1051;p1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Penetration Testing</a:t>
            </a:r>
            <a:endParaRPr b="0">
              <a:solidFill>
                <a:srgbClr val="000000"/>
              </a:solidFill>
              <a:latin typeface="Montserrat Black"/>
              <a:ea typeface="Montserrat Black"/>
              <a:cs typeface="Montserrat Black"/>
              <a:sym typeface="Montserrat Black"/>
            </a:endParaRPr>
          </a:p>
        </p:txBody>
      </p:sp>
      <p:sp>
        <p:nvSpPr>
          <p:cNvPr id="1052" name="Google Shape;1052;p1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46</a:t>
            </a:fld>
            <a:endParaRPr sz="1300" b="0" i="0" u="none" strike="noStrike" cap="none">
              <a:solidFill>
                <a:srgbClr val="404040"/>
              </a:solidFill>
              <a:latin typeface="Arial"/>
              <a:ea typeface="Arial"/>
              <a:cs typeface="Arial"/>
              <a:sym typeface="Arial"/>
            </a:endParaRPr>
          </a:p>
        </p:txBody>
      </p:sp>
      <p:sp>
        <p:nvSpPr>
          <p:cNvPr id="1053" name="Google Shape;1053;p148"/>
          <p:cNvSpPr txBox="1"/>
          <p:nvPr/>
        </p:nvSpPr>
        <p:spPr>
          <a:xfrm>
            <a:off x="613700" y="1081700"/>
            <a:ext cx="8405400" cy="2955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200000"/>
              </a:lnSpc>
              <a:spcBef>
                <a:spcPts val="0"/>
              </a:spcBef>
              <a:spcAft>
                <a:spcPts val="0"/>
              </a:spcAft>
              <a:buSzPts val="1200"/>
              <a:buFont typeface="Montserrat"/>
              <a:buChar char="●"/>
            </a:pPr>
            <a:r>
              <a:rPr lang="en-US" sz="1200">
                <a:uFill>
                  <a:noFill/>
                </a:uFill>
                <a:latin typeface="Montserrat"/>
                <a:ea typeface="Montserrat"/>
                <a:cs typeface="Montserrat"/>
                <a:sym typeface="Montserrat"/>
                <a:hlinkClick r:id="rId3"/>
              </a:rPr>
              <a:t>Penetration testing</a:t>
            </a:r>
            <a:r>
              <a:rPr lang="en-US" sz="1200">
                <a:latin typeface="Montserrat"/>
                <a:ea typeface="Montserrat"/>
                <a:cs typeface="Montserrat"/>
                <a:sym typeface="Montserrat"/>
              </a:rPr>
              <a:t> is a security method that allows organizations to identify, test, and prioritize vulnerabilities in computer systems and networks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Ethical hackers usually perform penetration tests—these may be internal employees or third-party contractors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Penetration testers imitate the tactics and behaviors of attackers to assess the security posture of an organization’s network, computer system, or web application</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Organizations can also use penetration testing to test compliance with industry standards and regulations</a:t>
            </a:r>
            <a:endParaRPr sz="1200">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71"/>
        <p:cNvGrpSpPr/>
        <p:nvPr/>
      </p:nvGrpSpPr>
      <p:grpSpPr>
        <a:xfrm>
          <a:off x="0" y="0"/>
          <a:ext cx="0" cy="0"/>
          <a:chOff x="0" y="0"/>
          <a:chExt cx="0" cy="0"/>
        </a:xfrm>
      </p:grpSpPr>
      <p:sp>
        <p:nvSpPr>
          <p:cNvPr id="1072" name="Google Shape;1072;p15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Vulnerability Assessment &amp; Penetration Testing (VAPT)</a:t>
            </a:r>
            <a:endParaRPr b="0">
              <a:solidFill>
                <a:srgbClr val="000000"/>
              </a:solidFill>
              <a:latin typeface="Montserrat Black"/>
              <a:ea typeface="Montserrat Black"/>
              <a:cs typeface="Montserrat Black"/>
              <a:sym typeface="Montserrat Black"/>
            </a:endParaRPr>
          </a:p>
        </p:txBody>
      </p:sp>
      <p:sp>
        <p:nvSpPr>
          <p:cNvPr id="1073" name="Google Shape;1073;p1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47</a:t>
            </a:fld>
            <a:endParaRPr sz="1300" b="0" i="0" u="none" strike="noStrike" cap="none">
              <a:solidFill>
                <a:srgbClr val="404040"/>
              </a:solidFill>
              <a:latin typeface="Arial"/>
              <a:ea typeface="Arial"/>
              <a:cs typeface="Arial"/>
              <a:sym typeface="Arial"/>
            </a:endParaRPr>
          </a:p>
        </p:txBody>
      </p:sp>
      <p:pic>
        <p:nvPicPr>
          <p:cNvPr id="1074" name="Google Shape;1074;p151"/>
          <p:cNvPicPr preferRelativeResize="0"/>
          <p:nvPr/>
        </p:nvPicPr>
        <p:blipFill>
          <a:blip r:embed="rId3">
            <a:alphaModFix/>
          </a:blip>
          <a:stretch>
            <a:fillRect/>
          </a:stretch>
        </p:blipFill>
        <p:spPr>
          <a:xfrm>
            <a:off x="2190750" y="1444675"/>
            <a:ext cx="4762500" cy="3305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90"/>
        <p:cNvGrpSpPr/>
        <p:nvPr/>
      </p:nvGrpSpPr>
      <p:grpSpPr>
        <a:xfrm>
          <a:off x="0" y="0"/>
          <a:ext cx="0" cy="0"/>
          <a:chOff x="0" y="0"/>
          <a:chExt cx="0" cy="0"/>
        </a:xfrm>
      </p:grpSpPr>
      <p:sp>
        <p:nvSpPr>
          <p:cNvPr id="1091" name="Google Shape;1091;p15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Secure Coding</a:t>
            </a:r>
            <a:endParaRPr b="0">
              <a:solidFill>
                <a:srgbClr val="000000"/>
              </a:solidFill>
              <a:latin typeface="Montserrat Black"/>
              <a:ea typeface="Montserrat Black"/>
              <a:cs typeface="Montserrat Black"/>
              <a:sym typeface="Montserrat Black"/>
            </a:endParaRPr>
          </a:p>
        </p:txBody>
      </p:sp>
      <p:sp>
        <p:nvSpPr>
          <p:cNvPr id="1092" name="Google Shape;1092;p154"/>
          <p:cNvSpPr txBox="1">
            <a:spLocks noGrp="1"/>
          </p:cNvSpPr>
          <p:nvPr>
            <p:ph type="body" idx="1"/>
          </p:nvPr>
        </p:nvSpPr>
        <p:spPr>
          <a:xfrm>
            <a:off x="613700" y="1166500"/>
            <a:ext cx="8153700" cy="3221100"/>
          </a:xfrm>
          <a:prstGeom prst="rect">
            <a:avLst/>
          </a:prstGeom>
          <a:noFill/>
          <a:ln>
            <a:noFill/>
          </a:ln>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rgbClr val="FFFFFF"/>
                </a:highlight>
                <a:latin typeface="Montserrat"/>
                <a:ea typeface="Montserrat"/>
                <a:cs typeface="Montserrat"/>
                <a:sym typeface="Montserrat"/>
              </a:rPr>
              <a:t>Secure coding is the practice of developing software that is safeguarded from security vulnerabilities.</a:t>
            </a:r>
            <a:endParaRPr sz="1200">
              <a:solidFill>
                <a:srgbClr val="000000"/>
              </a:solidFill>
              <a:highlight>
                <a:srgbClr val="FFFFFF"/>
              </a:highlight>
              <a:latin typeface="Montserrat"/>
              <a:ea typeface="Montserrat"/>
              <a:cs typeface="Montserrat"/>
              <a:sym typeface="Montserrat"/>
            </a:endParaRPr>
          </a:p>
        </p:txBody>
      </p:sp>
      <p:sp>
        <p:nvSpPr>
          <p:cNvPr id="1093" name="Google Shape;1093;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48</a:t>
            </a:fld>
            <a:endParaRPr sz="1300" b="0" i="0" u="none" strike="noStrike" cap="none">
              <a:solidFill>
                <a:srgbClr val="404040"/>
              </a:solidFill>
              <a:latin typeface="Arial"/>
              <a:ea typeface="Arial"/>
              <a:cs typeface="Arial"/>
              <a:sym typeface="Arial"/>
            </a:endParaRPr>
          </a:p>
        </p:txBody>
      </p:sp>
      <p:pic>
        <p:nvPicPr>
          <p:cNvPr id="1094" name="Google Shape;1094;p154"/>
          <p:cNvPicPr preferRelativeResize="0"/>
          <p:nvPr/>
        </p:nvPicPr>
        <p:blipFill>
          <a:blip r:embed="rId3">
            <a:alphaModFix/>
          </a:blip>
          <a:stretch>
            <a:fillRect/>
          </a:stretch>
        </p:blipFill>
        <p:spPr>
          <a:xfrm>
            <a:off x="4786613" y="2049700"/>
            <a:ext cx="3819525" cy="297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2">
                                            <p:txEl>
                                              <p:pRg st="0" end="0"/>
                                            </p:txEl>
                                          </p:spTgt>
                                        </p:tgtEl>
                                        <p:attrNameLst>
                                          <p:attrName>style.visibility</p:attrName>
                                        </p:attrNameLst>
                                      </p:cBhvr>
                                      <p:to>
                                        <p:strVal val="visible"/>
                                      </p:to>
                                    </p:set>
                                    <p:animEffect transition="in" filter="fade">
                                      <p:cBhvr>
                                        <p:cTn id="7" dur="1000"/>
                                        <p:tgtEl>
                                          <p:spTgt spid="10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98"/>
        <p:cNvGrpSpPr/>
        <p:nvPr/>
      </p:nvGrpSpPr>
      <p:grpSpPr>
        <a:xfrm>
          <a:off x="0" y="0"/>
          <a:ext cx="0" cy="0"/>
          <a:chOff x="0" y="0"/>
          <a:chExt cx="0" cy="0"/>
        </a:xfrm>
      </p:grpSpPr>
      <p:sp>
        <p:nvSpPr>
          <p:cNvPr id="1099" name="Google Shape;1099;p15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Code Review</a:t>
            </a:r>
            <a:endParaRPr b="0">
              <a:solidFill>
                <a:srgbClr val="000000"/>
              </a:solidFill>
              <a:latin typeface="Montserrat Black"/>
              <a:ea typeface="Montserrat Black"/>
              <a:cs typeface="Montserrat Black"/>
              <a:sym typeface="Montserrat Black"/>
            </a:endParaRPr>
          </a:p>
        </p:txBody>
      </p:sp>
      <p:sp>
        <p:nvSpPr>
          <p:cNvPr id="1100" name="Google Shape;1100;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49</a:t>
            </a:fld>
            <a:endParaRPr sz="1300" b="0" i="0" u="none" strike="noStrike" cap="none">
              <a:solidFill>
                <a:srgbClr val="404040"/>
              </a:solidFill>
              <a:latin typeface="Arial"/>
              <a:ea typeface="Arial"/>
              <a:cs typeface="Arial"/>
              <a:sym typeface="Arial"/>
            </a:endParaRPr>
          </a:p>
        </p:txBody>
      </p:sp>
      <p:sp>
        <p:nvSpPr>
          <p:cNvPr id="1101" name="Google Shape;1101;p155"/>
          <p:cNvSpPr txBox="1">
            <a:spLocks noGrp="1"/>
          </p:cNvSpPr>
          <p:nvPr>
            <p:ph type="body" idx="1"/>
          </p:nvPr>
        </p:nvSpPr>
        <p:spPr>
          <a:xfrm>
            <a:off x="613699" y="1090300"/>
            <a:ext cx="8399700" cy="3221100"/>
          </a:xfrm>
          <a:prstGeom prst="rect">
            <a:avLst/>
          </a:prstGeom>
          <a:noFill/>
          <a:ln>
            <a:noFill/>
          </a:ln>
        </p:spPr>
        <p:txBody>
          <a:bodyPr spcFirstLastPara="1" wrap="square" lIns="91400" tIns="91400" rIns="91400" bIns="91400" anchor="t" anchorCtr="0">
            <a:noAutofit/>
          </a:bodyPr>
          <a:lstStyle/>
          <a:p>
            <a:pPr marL="45720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chemeClr val="lt1"/>
                </a:highlight>
                <a:latin typeface="Montserrat"/>
                <a:ea typeface="Montserrat"/>
                <a:cs typeface="Montserrat"/>
                <a:sym typeface="Montserrat"/>
              </a:rPr>
              <a:t>Code review is an important step in the software development process to get a second opinion on the solution and implementation.</a:t>
            </a:r>
            <a:endParaRPr sz="1200">
              <a:solidFill>
                <a:srgbClr val="000000"/>
              </a:solidFill>
              <a:highlight>
                <a:schemeClr val="lt1"/>
              </a:highlight>
              <a:latin typeface="Montserrat"/>
              <a:ea typeface="Montserrat"/>
              <a:cs typeface="Montserrat"/>
              <a:sym typeface="Montserrat"/>
            </a:endParaRPr>
          </a:p>
          <a:p>
            <a:pPr marL="457200" marR="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rgbClr val="FFFFFF"/>
                </a:highlight>
                <a:latin typeface="Montserrat"/>
                <a:ea typeface="Montserrat"/>
                <a:cs typeface="Montserrat"/>
                <a:sym typeface="Montserrat"/>
              </a:rPr>
              <a:t>It is a peer review of code that helps developers ensure or improve the code quality before they merge and ship it.</a:t>
            </a:r>
            <a:endParaRPr sz="1200">
              <a:solidFill>
                <a:srgbClr val="000000"/>
              </a:solidFill>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rgbClr val="FFFFFF"/>
                </a:highlight>
                <a:latin typeface="Montserrat"/>
                <a:ea typeface="Montserrat"/>
                <a:cs typeface="Montserrat"/>
                <a:sym typeface="Montserrat"/>
              </a:rPr>
              <a:t>The reviewer can also act as a second step in identifying bugs, logic problems, uncovered edge cases, or other issues.</a:t>
            </a:r>
            <a:endParaRPr sz="1200">
              <a:solidFill>
                <a:srgbClr val="000000"/>
              </a:solidFill>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rgbClr val="FFFFFF"/>
                </a:highlight>
                <a:latin typeface="Montserrat"/>
                <a:ea typeface="Montserrat"/>
                <a:cs typeface="Montserrat"/>
                <a:sym typeface="Montserrat"/>
              </a:rPr>
              <a:t>Reviewers can be from any team or group as long as they’re a domain expert.</a:t>
            </a:r>
            <a:endParaRPr sz="1200">
              <a:solidFill>
                <a:srgbClr val="000000"/>
              </a:solidFill>
              <a:highlight>
                <a:srgbClr val="FFFFFF"/>
              </a:highlight>
              <a:latin typeface="Montserrat"/>
              <a:ea typeface="Montserrat"/>
              <a:cs typeface="Montserrat"/>
              <a:sym typeface="Montserrat"/>
            </a:endParaRPr>
          </a:p>
          <a:p>
            <a:pPr marL="457200" marR="0" lvl="0" indent="-304800" algn="l" rtl="0">
              <a:lnSpc>
                <a:spcPct val="200000"/>
              </a:lnSpc>
              <a:spcBef>
                <a:spcPts val="0"/>
              </a:spcBef>
              <a:spcAft>
                <a:spcPts val="0"/>
              </a:spcAft>
              <a:buClr>
                <a:srgbClr val="000000"/>
              </a:buClr>
              <a:buSzPts val="1200"/>
              <a:buFont typeface="Montserrat"/>
              <a:buChar char="●"/>
            </a:pPr>
            <a:r>
              <a:rPr lang="en-US" sz="1200">
                <a:solidFill>
                  <a:srgbClr val="000000"/>
                </a:solidFill>
                <a:highlight>
                  <a:srgbClr val="FFFFFF"/>
                </a:highlight>
                <a:latin typeface="Montserrat"/>
                <a:ea typeface="Montserrat"/>
                <a:cs typeface="Montserrat"/>
                <a:sym typeface="Montserrat"/>
              </a:rPr>
              <a:t>If the lines of code cover more than one domain, two experts should review the code.</a:t>
            </a:r>
            <a:endParaRPr sz="1200">
              <a:solidFill>
                <a:srgbClr val="000000"/>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1">
                                            <p:txEl>
                                              <p:pRg st="0" end="0"/>
                                            </p:txEl>
                                          </p:spTgt>
                                        </p:tgtEl>
                                        <p:attrNameLst>
                                          <p:attrName>style.visibility</p:attrName>
                                        </p:attrNameLst>
                                      </p:cBhvr>
                                      <p:to>
                                        <p:strVal val="visible"/>
                                      </p:to>
                                    </p:set>
                                    <p:animEffect transition="in" filter="fade">
                                      <p:cBhvr>
                                        <p:cTn id="7" dur="1000"/>
                                        <p:tgtEl>
                                          <p:spTgt spid="1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1">
                                            <p:txEl>
                                              <p:pRg st="1" end="1"/>
                                            </p:txEl>
                                          </p:spTgt>
                                        </p:tgtEl>
                                        <p:attrNameLst>
                                          <p:attrName>style.visibility</p:attrName>
                                        </p:attrNameLst>
                                      </p:cBhvr>
                                      <p:to>
                                        <p:strVal val="visible"/>
                                      </p:to>
                                    </p:set>
                                    <p:animEffect transition="in" filter="fade">
                                      <p:cBhvr>
                                        <p:cTn id="12" dur="1000"/>
                                        <p:tgtEl>
                                          <p:spTgt spid="1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1">
                                            <p:txEl>
                                              <p:pRg st="2" end="2"/>
                                            </p:txEl>
                                          </p:spTgt>
                                        </p:tgtEl>
                                        <p:attrNameLst>
                                          <p:attrName>style.visibility</p:attrName>
                                        </p:attrNameLst>
                                      </p:cBhvr>
                                      <p:to>
                                        <p:strVal val="visible"/>
                                      </p:to>
                                    </p:set>
                                    <p:animEffect transition="in" filter="fade">
                                      <p:cBhvr>
                                        <p:cTn id="17" dur="1000"/>
                                        <p:tgtEl>
                                          <p:spTgt spid="11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1">
                                            <p:txEl>
                                              <p:pRg st="3" end="3"/>
                                            </p:txEl>
                                          </p:spTgt>
                                        </p:tgtEl>
                                        <p:attrNameLst>
                                          <p:attrName>style.visibility</p:attrName>
                                        </p:attrNameLst>
                                      </p:cBhvr>
                                      <p:to>
                                        <p:strVal val="visible"/>
                                      </p:to>
                                    </p:set>
                                    <p:animEffect transition="in" filter="fade">
                                      <p:cBhvr>
                                        <p:cTn id="22" dur="1000"/>
                                        <p:tgtEl>
                                          <p:spTgt spid="11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1">
                                            <p:txEl>
                                              <p:pRg st="4" end="4"/>
                                            </p:txEl>
                                          </p:spTgt>
                                        </p:tgtEl>
                                        <p:attrNameLst>
                                          <p:attrName>style.visibility</p:attrName>
                                        </p:attrNameLst>
                                      </p:cBhvr>
                                      <p:to>
                                        <p:strVal val="visible"/>
                                      </p:to>
                                    </p:set>
                                    <p:animEffect transition="in" filter="fade">
                                      <p:cBhvr>
                                        <p:cTn id="27" dur="1000"/>
                                        <p:tgtEl>
                                          <p:spTgt spid="11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23"/>
        <p:cNvGrpSpPr/>
        <p:nvPr/>
      </p:nvGrpSpPr>
      <p:grpSpPr>
        <a:xfrm>
          <a:off x="0" y="0"/>
          <a:ext cx="0" cy="0"/>
          <a:chOff x="0" y="0"/>
          <a:chExt cx="0" cy="0"/>
        </a:xfrm>
      </p:grpSpPr>
      <p:sp>
        <p:nvSpPr>
          <p:cNvPr id="524" name="Google Shape;524;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Solution</a:t>
            </a:r>
            <a:endParaRPr b="0">
              <a:solidFill>
                <a:srgbClr val="000000"/>
              </a:solidFill>
              <a:latin typeface="Montserrat Black"/>
              <a:ea typeface="Montserrat Black"/>
              <a:cs typeface="Montserrat Black"/>
              <a:sym typeface="Montserrat Black"/>
            </a:endParaRPr>
          </a:p>
        </p:txBody>
      </p:sp>
      <p:sp>
        <p:nvSpPr>
          <p:cNvPr id="525" name="Google Shape;525;p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5</a:t>
            </a:fld>
            <a:endParaRPr sz="1300" b="0" i="0" u="none" strike="noStrike" cap="none">
              <a:solidFill>
                <a:srgbClr val="404040"/>
              </a:solidFill>
              <a:latin typeface="Arial"/>
              <a:ea typeface="Arial"/>
              <a:cs typeface="Arial"/>
              <a:sym typeface="Arial"/>
            </a:endParaRPr>
          </a:p>
        </p:txBody>
      </p:sp>
      <p:pic>
        <p:nvPicPr>
          <p:cNvPr id="526" name="Google Shape;526;p85"/>
          <p:cNvPicPr preferRelativeResize="0"/>
          <p:nvPr/>
        </p:nvPicPr>
        <p:blipFill rotWithShape="1">
          <a:blip r:embed="rId3">
            <a:alphaModFix/>
          </a:blip>
          <a:srcRect/>
          <a:stretch/>
        </p:blipFill>
        <p:spPr>
          <a:xfrm>
            <a:off x="2654515" y="514830"/>
            <a:ext cx="4510487" cy="455951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67"/>
          <p:cNvSpPr txBox="1">
            <a:spLocks noGrp="1"/>
          </p:cNvSpPr>
          <p:nvPr>
            <p:ph type="title"/>
          </p:nvPr>
        </p:nvSpPr>
        <p:spPr>
          <a:xfrm>
            <a:off x="705000" y="1798075"/>
            <a:ext cx="8520600" cy="6912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US" sz="4800"/>
              <a:t>Questions?</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0"/>
        <p:cNvGrpSpPr/>
        <p:nvPr/>
      </p:nvGrpSpPr>
      <p:grpSpPr>
        <a:xfrm>
          <a:off x="0" y="0"/>
          <a:ext cx="0" cy="0"/>
          <a:chOff x="0" y="0"/>
          <a:chExt cx="0" cy="0"/>
        </a:xfrm>
      </p:grpSpPr>
      <p:sp>
        <p:nvSpPr>
          <p:cNvPr id="531" name="Google Shape;531;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Information Security vs. Cyber Security</a:t>
            </a:r>
            <a:endParaRPr b="0">
              <a:solidFill>
                <a:srgbClr val="000000"/>
              </a:solidFill>
              <a:latin typeface="Montserrat Black"/>
              <a:ea typeface="Montserrat Black"/>
              <a:cs typeface="Montserrat Black"/>
              <a:sym typeface="Montserrat Black"/>
            </a:endParaRPr>
          </a:p>
        </p:txBody>
      </p:sp>
      <p:sp>
        <p:nvSpPr>
          <p:cNvPr id="532" name="Google Shape;532;p8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6</a:t>
            </a:fld>
            <a:endParaRPr sz="1300" b="0" i="0" u="none" strike="noStrike" cap="none">
              <a:solidFill>
                <a:srgbClr val="404040"/>
              </a:solidFill>
              <a:latin typeface="Arial"/>
              <a:ea typeface="Arial"/>
              <a:cs typeface="Arial"/>
              <a:sym typeface="Arial"/>
            </a:endParaRPr>
          </a:p>
        </p:txBody>
      </p:sp>
      <p:sp>
        <p:nvSpPr>
          <p:cNvPr id="533" name="Google Shape;533;p86"/>
          <p:cNvSpPr/>
          <p:nvPr/>
        </p:nvSpPr>
        <p:spPr>
          <a:xfrm>
            <a:off x="1175657" y="1821113"/>
            <a:ext cx="2051637" cy="2067005"/>
          </a:xfrm>
          <a:prstGeom prst="ellipse">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00" b="1" i="0" u="none" strike="noStrike" cap="none">
                <a:solidFill>
                  <a:srgbClr val="FFFFFF"/>
                </a:solidFill>
                <a:latin typeface="Montserrat"/>
                <a:ea typeface="Montserrat"/>
                <a:cs typeface="Montserrat"/>
                <a:sym typeface="Montserrat"/>
              </a:rPr>
              <a:t>Information Security</a:t>
            </a:r>
            <a:endParaRPr sz="1000" b="1" i="0" u="none" strike="noStrike" cap="none">
              <a:solidFill>
                <a:srgbClr val="FFFFFF"/>
              </a:solidFill>
              <a:latin typeface="Montserrat"/>
              <a:ea typeface="Montserrat"/>
              <a:cs typeface="Montserrat"/>
              <a:sym typeface="Montserrat"/>
            </a:endParaRPr>
          </a:p>
        </p:txBody>
      </p:sp>
      <p:sp>
        <p:nvSpPr>
          <p:cNvPr id="534" name="Google Shape;534;p86"/>
          <p:cNvSpPr/>
          <p:nvPr/>
        </p:nvSpPr>
        <p:spPr>
          <a:xfrm>
            <a:off x="1859536" y="2612569"/>
            <a:ext cx="1205113" cy="1097535"/>
          </a:xfrm>
          <a:prstGeom prst="ellipse">
            <a:avLst/>
          </a:prstGeom>
          <a:solidFill>
            <a:schemeClr val="lt1"/>
          </a:solidFill>
          <a:ln w="254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1">
                <a:solidFill>
                  <a:schemeClr val="dk1"/>
                </a:solidFill>
              </a:rPr>
              <a:t>Cyber Security</a:t>
            </a:r>
            <a:endParaRPr sz="1000" b="1">
              <a:solidFill>
                <a:schemeClr val="dk1"/>
              </a:solidFill>
            </a:endParaRPr>
          </a:p>
        </p:txBody>
      </p:sp>
      <p:sp>
        <p:nvSpPr>
          <p:cNvPr id="535" name="Google Shape;535;p86"/>
          <p:cNvSpPr/>
          <p:nvPr/>
        </p:nvSpPr>
        <p:spPr>
          <a:xfrm>
            <a:off x="5916750" y="1821125"/>
            <a:ext cx="2051700" cy="2067000"/>
          </a:xfrm>
          <a:prstGeom prst="ellipse">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000" b="1" i="0" u="none" strike="noStrike" cap="none">
                <a:solidFill>
                  <a:srgbClr val="FFFFFF"/>
                </a:solidFill>
                <a:latin typeface="Montserrat"/>
                <a:ea typeface="Montserrat"/>
                <a:cs typeface="Montserrat"/>
                <a:sym typeface="Montserrat"/>
              </a:rPr>
              <a:t>Cyber </a:t>
            </a:r>
            <a:endParaRPr sz="1000" b="1">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000" b="1" i="0" u="none" strike="noStrike" cap="none">
                <a:solidFill>
                  <a:srgbClr val="FFFFFF"/>
                </a:solidFill>
                <a:latin typeface="Montserrat"/>
                <a:ea typeface="Montserrat"/>
                <a:cs typeface="Montserrat"/>
                <a:sym typeface="Montserrat"/>
              </a:rPr>
              <a:t>Security</a:t>
            </a:r>
            <a:endParaRPr sz="1000" b="1" i="0" u="none" strike="noStrike" cap="none">
              <a:solidFill>
                <a:srgbClr val="FFFFFF"/>
              </a:solidFill>
              <a:latin typeface="Montserrat"/>
              <a:ea typeface="Montserrat"/>
              <a:cs typeface="Montserrat"/>
              <a:sym typeface="Montserrat"/>
            </a:endParaRPr>
          </a:p>
        </p:txBody>
      </p:sp>
      <p:sp>
        <p:nvSpPr>
          <p:cNvPr id="536" name="Google Shape;536;p86"/>
          <p:cNvSpPr/>
          <p:nvPr/>
        </p:nvSpPr>
        <p:spPr>
          <a:xfrm>
            <a:off x="6518925" y="2612650"/>
            <a:ext cx="1286700" cy="1097400"/>
          </a:xfrm>
          <a:prstGeom prst="ellipse">
            <a:avLst/>
          </a:prstGeom>
          <a:solidFill>
            <a:schemeClr val="lt1"/>
          </a:solidFill>
          <a:ln w="254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1" i="0" u="none" strike="noStrike" cap="none">
                <a:solidFill>
                  <a:schemeClr val="dk1"/>
                </a:solidFill>
              </a:rPr>
              <a:t>Information Security</a:t>
            </a:r>
            <a:endParaRPr sz="1000" b="1" i="0" u="none" strike="noStrike" cap="none">
              <a:solidFill>
                <a:schemeClr val="dk1"/>
              </a:solidFill>
            </a:endParaRPr>
          </a:p>
        </p:txBody>
      </p:sp>
      <p:pic>
        <p:nvPicPr>
          <p:cNvPr id="537" name="Google Shape;537;p86" descr="Question Cat"/>
          <p:cNvPicPr preferRelativeResize="0"/>
          <p:nvPr/>
        </p:nvPicPr>
        <p:blipFill rotWithShape="1">
          <a:blip r:embed="rId3">
            <a:alphaModFix/>
          </a:blip>
          <a:srcRect/>
          <a:stretch/>
        </p:blipFill>
        <p:spPr>
          <a:xfrm>
            <a:off x="3786553" y="2023637"/>
            <a:ext cx="1570944" cy="157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41"/>
        <p:cNvGrpSpPr/>
        <p:nvPr/>
      </p:nvGrpSpPr>
      <p:grpSpPr>
        <a:xfrm>
          <a:off x="0" y="0"/>
          <a:ext cx="0" cy="0"/>
          <a:chOff x="0" y="0"/>
          <a:chExt cx="0" cy="0"/>
        </a:xfrm>
      </p:grpSpPr>
      <p:sp>
        <p:nvSpPr>
          <p:cNvPr id="542" name="Google Shape;542;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It’s all about the CIA</a:t>
            </a:r>
            <a:endParaRPr b="0">
              <a:solidFill>
                <a:srgbClr val="000000"/>
              </a:solidFill>
              <a:latin typeface="Montserrat Black"/>
              <a:ea typeface="Montserrat Black"/>
              <a:cs typeface="Montserrat Black"/>
              <a:sym typeface="Montserrat Black"/>
            </a:endParaRPr>
          </a:p>
        </p:txBody>
      </p:sp>
      <p:sp>
        <p:nvSpPr>
          <p:cNvPr id="543" name="Google Shape;543;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7</a:t>
            </a:fld>
            <a:endParaRPr sz="1300" b="0" i="0" u="none" strike="noStrike" cap="none">
              <a:solidFill>
                <a:srgbClr val="404040"/>
              </a:solidFill>
              <a:latin typeface="Arial"/>
              <a:ea typeface="Arial"/>
              <a:cs typeface="Arial"/>
              <a:sym typeface="Arial"/>
            </a:endParaRPr>
          </a:p>
        </p:txBody>
      </p:sp>
      <p:grpSp>
        <p:nvGrpSpPr>
          <p:cNvPr id="544" name="Google Shape;544;p87"/>
          <p:cNvGrpSpPr/>
          <p:nvPr/>
        </p:nvGrpSpPr>
        <p:grpSpPr>
          <a:xfrm>
            <a:off x="4802702" y="1282299"/>
            <a:ext cx="4064306" cy="3547959"/>
            <a:chOff x="1016000" y="0"/>
            <a:chExt cx="4063900" cy="4064100"/>
          </a:xfrm>
        </p:grpSpPr>
        <p:sp>
          <p:nvSpPr>
            <p:cNvPr id="545" name="Google Shape;545;p87"/>
            <p:cNvSpPr/>
            <p:nvPr/>
          </p:nvSpPr>
          <p:spPr>
            <a:xfrm>
              <a:off x="2032000" y="0"/>
              <a:ext cx="2031900" cy="2031900"/>
            </a:xfrm>
            <a:prstGeom prst="triangle">
              <a:avLst>
                <a:gd name="adj" fmla="val 50000"/>
              </a:avLst>
            </a:prstGeom>
            <a:solidFill>
              <a:srgbClr val="FFD825"/>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46" name="Google Shape;546;p87"/>
            <p:cNvSpPr txBox="1"/>
            <p:nvPr/>
          </p:nvSpPr>
          <p:spPr>
            <a:xfrm>
              <a:off x="2479989" y="1016009"/>
              <a:ext cx="113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C</a:t>
              </a:r>
              <a:r>
                <a:rPr lang="en-US" sz="1000" b="1" i="0" u="none" strike="noStrike" cap="none">
                  <a:solidFill>
                    <a:srgbClr val="FFFFFF"/>
                  </a:solidFill>
                  <a:latin typeface="Montserrat"/>
                  <a:ea typeface="Montserrat"/>
                  <a:cs typeface="Montserrat"/>
                  <a:sym typeface="Montserrat"/>
                </a:rPr>
                <a:t>onfidentiality</a:t>
              </a:r>
              <a:endParaRPr sz="1000" b="1" i="0" u="none" strike="noStrike" cap="none">
                <a:solidFill>
                  <a:srgbClr val="FFFFFF"/>
                </a:solidFill>
                <a:latin typeface="Montserrat"/>
                <a:ea typeface="Montserrat"/>
                <a:cs typeface="Montserrat"/>
                <a:sym typeface="Montserrat"/>
              </a:endParaRPr>
            </a:p>
          </p:txBody>
        </p:sp>
        <p:sp>
          <p:nvSpPr>
            <p:cNvPr id="547" name="Google Shape;547;p87"/>
            <p:cNvSpPr/>
            <p:nvPr/>
          </p:nvSpPr>
          <p:spPr>
            <a:xfrm>
              <a:off x="1016000" y="2032000"/>
              <a:ext cx="2031900" cy="2031900"/>
            </a:xfrm>
            <a:prstGeom prst="triangle">
              <a:avLst>
                <a:gd name="adj" fmla="val 50000"/>
              </a:avLst>
            </a:prstGeom>
            <a:solidFill>
              <a:srgbClr val="E80A89"/>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48" name="Google Shape;548;p87"/>
            <p:cNvSpPr txBox="1"/>
            <p:nvPr/>
          </p:nvSpPr>
          <p:spPr>
            <a:xfrm>
              <a:off x="1524000" y="30480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I</a:t>
              </a:r>
              <a:r>
                <a:rPr lang="en-US" sz="1000" b="1" i="0" u="none" strike="noStrike" cap="none">
                  <a:solidFill>
                    <a:srgbClr val="FFFFFF"/>
                  </a:solidFill>
                  <a:latin typeface="Montserrat"/>
                  <a:ea typeface="Montserrat"/>
                  <a:cs typeface="Montserrat"/>
                  <a:sym typeface="Montserrat"/>
                </a:rPr>
                <a:t>ntegrity </a:t>
              </a:r>
              <a:endParaRPr sz="1000" b="1" i="0" u="none" strike="noStrike" cap="none">
                <a:solidFill>
                  <a:srgbClr val="FFFFFF"/>
                </a:solidFill>
                <a:latin typeface="Montserrat"/>
                <a:ea typeface="Montserrat"/>
                <a:cs typeface="Montserrat"/>
                <a:sym typeface="Montserrat"/>
              </a:endParaRPr>
            </a:p>
          </p:txBody>
        </p:sp>
        <p:sp>
          <p:nvSpPr>
            <p:cNvPr id="549" name="Google Shape;549;p87"/>
            <p:cNvSpPr/>
            <p:nvPr/>
          </p:nvSpPr>
          <p:spPr>
            <a:xfrm rot="10800000">
              <a:off x="2032100" y="2032100"/>
              <a:ext cx="2031900" cy="2031900"/>
            </a:xfrm>
            <a:prstGeom prst="triangle">
              <a:avLst>
                <a:gd name="adj" fmla="val 50000"/>
              </a:avLst>
            </a:prstGeom>
            <a:gradFill>
              <a:gsLst>
                <a:gs pos="0">
                  <a:srgbClr val="F05A28"/>
                </a:gs>
                <a:gs pos="100000">
                  <a:srgbClr val="E80A89"/>
                </a:gs>
              </a:gsLst>
              <a:lin ang="0" scaled="0"/>
            </a:gra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50" name="Google Shape;550;p87"/>
            <p:cNvSpPr txBox="1"/>
            <p:nvPr/>
          </p:nvSpPr>
          <p:spPr>
            <a:xfrm>
              <a:off x="2540000" y="22606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000" b="1" i="0" u="none" strike="noStrike" cap="none">
                  <a:solidFill>
                    <a:srgbClr val="FFFFFF"/>
                  </a:solidFill>
                  <a:latin typeface="Montserrat"/>
                  <a:ea typeface="Montserrat"/>
                  <a:cs typeface="Montserrat"/>
                  <a:sym typeface="Montserrat"/>
                </a:rPr>
                <a:t>CIA </a:t>
              </a:r>
              <a:endParaRPr sz="2000" b="1">
                <a:latin typeface="Montserrat"/>
                <a:ea typeface="Montserrat"/>
                <a:cs typeface="Montserrat"/>
                <a:sym typeface="Montserrat"/>
              </a:endParaRPr>
            </a:p>
            <a:p>
              <a:pPr marL="0" marR="0" lvl="0" indent="0" algn="ctr" rtl="0">
                <a:lnSpc>
                  <a:spcPct val="100000"/>
                </a:lnSpc>
                <a:spcBef>
                  <a:spcPts val="1000"/>
                </a:spcBef>
                <a:spcAft>
                  <a:spcPts val="1000"/>
                </a:spcAft>
                <a:buClr>
                  <a:srgbClr val="000000"/>
                </a:buClr>
                <a:buSzPts val="1100"/>
                <a:buFont typeface="Arial"/>
                <a:buNone/>
              </a:pPr>
              <a:r>
                <a:rPr lang="en-US" sz="1000" b="1" i="0" u="none" strike="noStrike" cap="none">
                  <a:solidFill>
                    <a:srgbClr val="FFFFFF"/>
                  </a:solidFill>
                  <a:latin typeface="Montserrat"/>
                  <a:ea typeface="Montserrat"/>
                  <a:cs typeface="Montserrat"/>
                  <a:sym typeface="Montserrat"/>
                </a:rPr>
                <a:t>Triad</a:t>
              </a:r>
              <a:endParaRPr sz="1000" b="1" i="0" u="none" strike="noStrike" cap="none">
                <a:solidFill>
                  <a:srgbClr val="FFFFFF"/>
                </a:solidFill>
                <a:latin typeface="Montserrat"/>
                <a:ea typeface="Montserrat"/>
                <a:cs typeface="Montserrat"/>
                <a:sym typeface="Montserrat"/>
              </a:endParaRPr>
            </a:p>
          </p:txBody>
        </p:sp>
        <p:sp>
          <p:nvSpPr>
            <p:cNvPr id="551" name="Google Shape;551;p87"/>
            <p:cNvSpPr/>
            <p:nvPr/>
          </p:nvSpPr>
          <p:spPr>
            <a:xfrm>
              <a:off x="3048000" y="2032000"/>
              <a:ext cx="2031900" cy="2031900"/>
            </a:xfrm>
            <a:prstGeom prst="triangle">
              <a:avLst>
                <a:gd name="adj" fmla="val 50000"/>
              </a:avLst>
            </a:prstGeom>
            <a:solidFill>
              <a:srgbClr val="F05A28"/>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552" name="Google Shape;552;p87"/>
            <p:cNvSpPr txBox="1"/>
            <p:nvPr/>
          </p:nvSpPr>
          <p:spPr>
            <a:xfrm>
              <a:off x="3556000" y="30480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A</a:t>
              </a:r>
              <a:r>
                <a:rPr lang="en-US" sz="1000" b="1" i="0" u="none" strike="noStrike" cap="none">
                  <a:solidFill>
                    <a:srgbClr val="FFFFFF"/>
                  </a:solidFill>
                  <a:latin typeface="Montserrat"/>
                  <a:ea typeface="Montserrat"/>
                  <a:cs typeface="Montserrat"/>
                  <a:sym typeface="Montserrat"/>
                </a:rPr>
                <a:t>vailability</a:t>
              </a:r>
              <a:endParaRPr sz="1000" b="1" i="0" u="none" strike="noStrike" cap="none">
                <a:solidFill>
                  <a:srgbClr val="FFFFFF"/>
                </a:solidFill>
                <a:latin typeface="Montserrat"/>
                <a:ea typeface="Montserrat"/>
                <a:cs typeface="Montserrat"/>
                <a:sym typeface="Montserrat"/>
              </a:endParaRPr>
            </a:p>
          </p:txBody>
        </p:sp>
      </p:grpSp>
      <p:sp>
        <p:nvSpPr>
          <p:cNvPr id="553" name="Google Shape;553;p87"/>
          <p:cNvSpPr txBox="1"/>
          <p:nvPr/>
        </p:nvSpPr>
        <p:spPr>
          <a:xfrm>
            <a:off x="568400" y="1592275"/>
            <a:ext cx="4518300" cy="1000500"/>
          </a:xfrm>
          <a:prstGeom prst="rect">
            <a:avLst/>
          </a:prstGeom>
          <a:noFill/>
          <a:ln>
            <a:noFill/>
          </a:ln>
        </p:spPr>
        <p:txBody>
          <a:bodyPr spcFirstLastPara="1" wrap="square" lIns="91425" tIns="91425" rIns="91425" bIns="91425" anchor="t" anchorCtr="0">
            <a:spAutoFit/>
          </a:bodyPr>
          <a:lstStyle/>
          <a:p>
            <a:pPr marL="0" lvl="0" indent="0" algn="l" rtl="0">
              <a:lnSpc>
                <a:spcPct val="250000"/>
              </a:lnSpc>
              <a:spcBef>
                <a:spcPts val="0"/>
              </a:spcBef>
              <a:spcAft>
                <a:spcPts val="0"/>
              </a:spcAft>
              <a:buNone/>
            </a:pPr>
            <a:r>
              <a:rPr lang="en-US" sz="1000">
                <a:latin typeface="Montserrat"/>
                <a:ea typeface="Montserrat"/>
                <a:cs typeface="Montserrat"/>
                <a:sym typeface="Montserrat"/>
              </a:rPr>
              <a:t>Before moving ahead, always remember that </a:t>
            </a:r>
            <a:endParaRPr sz="1000">
              <a:latin typeface="Montserrat"/>
              <a:ea typeface="Montserrat"/>
              <a:cs typeface="Montserrat"/>
              <a:sym typeface="Montserrat"/>
            </a:endParaRPr>
          </a:p>
          <a:p>
            <a:pPr marL="0" lvl="0" indent="0" algn="l" rtl="0">
              <a:lnSpc>
                <a:spcPct val="250000"/>
              </a:lnSpc>
              <a:spcBef>
                <a:spcPts val="0"/>
              </a:spcBef>
              <a:spcAft>
                <a:spcPts val="0"/>
              </a:spcAft>
              <a:buNone/>
            </a:pPr>
            <a:r>
              <a:rPr lang="en-US" sz="2400" b="1">
                <a:solidFill>
                  <a:srgbClr val="F05A28"/>
                </a:solidFill>
                <a:latin typeface="Montserrat"/>
                <a:ea typeface="Montserrat"/>
                <a:cs typeface="Montserrat"/>
                <a:sym typeface="Montserrat"/>
              </a:rPr>
              <a:t>“</a:t>
            </a:r>
            <a:r>
              <a:rPr lang="en-US" sz="2800" b="1">
                <a:solidFill>
                  <a:srgbClr val="F05A28"/>
                </a:solidFill>
                <a:latin typeface="Montserrat"/>
                <a:ea typeface="Montserrat"/>
                <a:cs typeface="Montserrat"/>
                <a:sym typeface="Montserrat"/>
              </a:rPr>
              <a:t>It’s always about CIA!</a:t>
            </a:r>
            <a:r>
              <a:rPr lang="en-US" sz="2400" b="1">
                <a:solidFill>
                  <a:srgbClr val="F05A28"/>
                </a:solidFill>
                <a:latin typeface="Montserrat"/>
                <a:ea typeface="Montserrat"/>
                <a:cs typeface="Montserrat"/>
                <a:sym typeface="Montserrat"/>
              </a:rPr>
              <a:t>”</a:t>
            </a:r>
            <a:endParaRPr sz="2400" b="1">
              <a:solidFill>
                <a:srgbClr val="F05A28"/>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57"/>
        <p:cNvGrpSpPr/>
        <p:nvPr/>
      </p:nvGrpSpPr>
      <p:grpSpPr>
        <a:xfrm>
          <a:off x="0" y="0"/>
          <a:ext cx="0" cy="0"/>
          <a:chOff x="0" y="0"/>
          <a:chExt cx="0" cy="0"/>
        </a:xfrm>
      </p:grpSpPr>
      <p:sp>
        <p:nvSpPr>
          <p:cNvPr id="558" name="Google Shape;558;p88"/>
          <p:cNvSpPr txBox="1">
            <a:spLocks noGrp="1"/>
          </p:cNvSpPr>
          <p:nvPr>
            <p:ph type="title"/>
          </p:nvPr>
        </p:nvSpPr>
        <p:spPr>
          <a:xfrm>
            <a:off x="613700" y="714275"/>
            <a:ext cx="87636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SzPts val="2000"/>
              <a:buNone/>
            </a:pPr>
            <a:r>
              <a:rPr lang="en-US" b="0">
                <a:solidFill>
                  <a:srgbClr val="000000"/>
                </a:solidFill>
                <a:latin typeface="Montserrat Black"/>
                <a:ea typeface="Montserrat Black"/>
                <a:cs typeface="Montserrat Black"/>
                <a:sym typeface="Montserrat Black"/>
              </a:rPr>
              <a:t>Information Security Standards / Frameworks</a:t>
            </a:r>
            <a:endParaRPr b="0">
              <a:solidFill>
                <a:srgbClr val="000000"/>
              </a:solidFill>
              <a:latin typeface="Montserrat Black"/>
              <a:ea typeface="Montserrat Black"/>
              <a:cs typeface="Montserrat Black"/>
              <a:sym typeface="Montserrat Black"/>
            </a:endParaRPr>
          </a:p>
        </p:txBody>
      </p:sp>
      <p:sp>
        <p:nvSpPr>
          <p:cNvPr id="559" name="Google Shape;559;p88"/>
          <p:cNvSpPr txBox="1">
            <a:spLocks noGrp="1"/>
          </p:cNvSpPr>
          <p:nvPr>
            <p:ph type="body" idx="1"/>
          </p:nvPr>
        </p:nvSpPr>
        <p:spPr>
          <a:xfrm>
            <a:off x="613700" y="1090300"/>
            <a:ext cx="7086600" cy="3221100"/>
          </a:xfrm>
          <a:prstGeom prst="rect">
            <a:avLst/>
          </a:prstGeom>
          <a:noFill/>
          <a:ln>
            <a:noFill/>
          </a:ln>
        </p:spPr>
        <p:txBody>
          <a:bodyPr spcFirstLastPara="1" wrap="square" lIns="91400" tIns="91400" rIns="91400" bIns="91400" anchor="t" anchorCtr="0">
            <a:noAutofit/>
          </a:bodyPr>
          <a:lstStyle/>
          <a:p>
            <a:pPr marL="457200" lvl="0" indent="-304800" algn="l" rtl="0">
              <a:lnSpc>
                <a:spcPct val="200000"/>
              </a:lnSpc>
              <a:spcBef>
                <a:spcPts val="0"/>
              </a:spcBef>
              <a:spcAft>
                <a:spcPts val="0"/>
              </a:spcAft>
              <a:buClr>
                <a:schemeClr val="dk1"/>
              </a:buClr>
              <a:buSzPts val="1200"/>
              <a:buChar char="●"/>
            </a:pPr>
            <a:r>
              <a:rPr lang="en-US" sz="1200" b="1">
                <a:solidFill>
                  <a:schemeClr val="dk1"/>
                </a:solidFill>
                <a:latin typeface="Montserrat"/>
                <a:ea typeface="Montserrat"/>
                <a:cs typeface="Montserrat"/>
                <a:sym typeface="Montserrat"/>
              </a:rPr>
              <a:t>ISO 27001</a:t>
            </a:r>
            <a:r>
              <a:rPr lang="en-US" sz="1200">
                <a:solidFill>
                  <a:schemeClr val="dk1"/>
                </a:solidFill>
                <a:latin typeface="Montserrat"/>
                <a:ea typeface="Montserrat"/>
                <a:cs typeface="Montserrat"/>
                <a:sym typeface="Montserrat"/>
              </a:rPr>
              <a:t>, ISO 27002, ISO 27003, ISO 27004, ISO 27005 …</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Char char="●"/>
            </a:pPr>
            <a:r>
              <a:rPr lang="en-US" sz="1200" b="1">
                <a:solidFill>
                  <a:schemeClr val="dk1"/>
                </a:solidFill>
                <a:latin typeface="Montserrat"/>
                <a:ea typeface="Montserrat"/>
                <a:cs typeface="Montserrat"/>
                <a:sym typeface="Montserrat"/>
              </a:rPr>
              <a:t>NIST</a:t>
            </a:r>
            <a:r>
              <a:rPr lang="en-US" sz="1200">
                <a:solidFill>
                  <a:schemeClr val="dk1"/>
                </a:solidFill>
                <a:latin typeface="Montserrat"/>
                <a:ea typeface="Montserrat"/>
                <a:cs typeface="Montserrat"/>
                <a:sym typeface="Montserrat"/>
              </a:rPr>
              <a:t> Cyber Security Framework</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PCI DSS </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HIPAA</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GDPR</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HITRUST CSF</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IT Act</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CIS</a:t>
            </a:r>
            <a:endParaRPr sz="1200">
              <a:latin typeface="Montserrat"/>
              <a:ea typeface="Montserrat"/>
              <a:cs typeface="Montserrat"/>
              <a:sym typeface="Montserrat"/>
            </a:endParaRPr>
          </a:p>
          <a:p>
            <a:pPr marL="457200" lvl="0" indent="-304800" algn="l" rtl="0">
              <a:lnSpc>
                <a:spcPct val="200000"/>
              </a:lnSpc>
              <a:spcBef>
                <a:spcPts val="0"/>
              </a:spcBef>
              <a:spcAft>
                <a:spcPts val="0"/>
              </a:spcAft>
              <a:buClr>
                <a:schemeClr val="dk1"/>
              </a:buClr>
              <a:buSzPts val="1200"/>
              <a:buFont typeface="Montserrat"/>
              <a:buChar char="●"/>
            </a:pPr>
            <a:r>
              <a:rPr lang="en-US" sz="1200" b="1">
                <a:solidFill>
                  <a:schemeClr val="dk1"/>
                </a:solidFill>
                <a:latin typeface="Montserrat"/>
                <a:ea typeface="Montserrat"/>
                <a:cs typeface="Montserrat"/>
                <a:sym typeface="Montserrat"/>
              </a:rPr>
              <a:t>and many more …</a:t>
            </a:r>
            <a:endParaRPr sz="1200" b="1">
              <a:solidFill>
                <a:schemeClr val="dk1"/>
              </a:solidFill>
              <a:latin typeface="Montserrat"/>
              <a:ea typeface="Montserrat"/>
              <a:cs typeface="Montserrat"/>
              <a:sym typeface="Montserrat"/>
            </a:endParaRPr>
          </a:p>
        </p:txBody>
      </p:sp>
      <p:sp>
        <p:nvSpPr>
          <p:cNvPr id="560" name="Google Shape;560;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8</a:t>
            </a:fld>
            <a:endParaRPr sz="1300" b="0" i="0" u="none" strike="noStrike" cap="none">
              <a:solidFill>
                <a:srgbClr val="40404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animEffect transition="in" filter="fade">
                                      <p:cBhvr>
                                        <p:cTn id="7" dur="1000"/>
                                        <p:tgtEl>
                                          <p:spTgt spid="5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9">
                                            <p:txEl>
                                              <p:pRg st="1" end="1"/>
                                            </p:txEl>
                                          </p:spTgt>
                                        </p:tgtEl>
                                        <p:attrNameLst>
                                          <p:attrName>style.visibility</p:attrName>
                                        </p:attrNameLst>
                                      </p:cBhvr>
                                      <p:to>
                                        <p:strVal val="visible"/>
                                      </p:to>
                                    </p:set>
                                    <p:animEffect transition="in" filter="fade">
                                      <p:cBhvr>
                                        <p:cTn id="12" dur="1000"/>
                                        <p:tgtEl>
                                          <p:spTgt spid="5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9">
                                            <p:txEl>
                                              <p:pRg st="2" end="2"/>
                                            </p:txEl>
                                          </p:spTgt>
                                        </p:tgtEl>
                                        <p:attrNameLst>
                                          <p:attrName>style.visibility</p:attrName>
                                        </p:attrNameLst>
                                      </p:cBhvr>
                                      <p:to>
                                        <p:strVal val="visible"/>
                                      </p:to>
                                    </p:set>
                                    <p:animEffect transition="in" filter="fade">
                                      <p:cBhvr>
                                        <p:cTn id="17" dur="1000"/>
                                        <p:tgtEl>
                                          <p:spTgt spid="5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9">
                                            <p:txEl>
                                              <p:pRg st="3" end="3"/>
                                            </p:txEl>
                                          </p:spTgt>
                                        </p:tgtEl>
                                        <p:attrNameLst>
                                          <p:attrName>style.visibility</p:attrName>
                                        </p:attrNameLst>
                                      </p:cBhvr>
                                      <p:to>
                                        <p:strVal val="visible"/>
                                      </p:to>
                                    </p:set>
                                    <p:animEffect transition="in" filter="fade">
                                      <p:cBhvr>
                                        <p:cTn id="22" dur="1000"/>
                                        <p:tgtEl>
                                          <p:spTgt spid="5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9">
                                            <p:txEl>
                                              <p:pRg st="4" end="4"/>
                                            </p:txEl>
                                          </p:spTgt>
                                        </p:tgtEl>
                                        <p:attrNameLst>
                                          <p:attrName>style.visibility</p:attrName>
                                        </p:attrNameLst>
                                      </p:cBhvr>
                                      <p:to>
                                        <p:strVal val="visible"/>
                                      </p:to>
                                    </p:set>
                                    <p:animEffect transition="in" filter="fade">
                                      <p:cBhvr>
                                        <p:cTn id="27" dur="1000"/>
                                        <p:tgtEl>
                                          <p:spTgt spid="5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9">
                                            <p:txEl>
                                              <p:pRg st="5" end="5"/>
                                            </p:txEl>
                                          </p:spTgt>
                                        </p:tgtEl>
                                        <p:attrNameLst>
                                          <p:attrName>style.visibility</p:attrName>
                                        </p:attrNameLst>
                                      </p:cBhvr>
                                      <p:to>
                                        <p:strVal val="visible"/>
                                      </p:to>
                                    </p:set>
                                    <p:animEffect transition="in" filter="fade">
                                      <p:cBhvr>
                                        <p:cTn id="32" dur="1000"/>
                                        <p:tgtEl>
                                          <p:spTgt spid="5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9">
                                            <p:txEl>
                                              <p:pRg st="6" end="6"/>
                                            </p:txEl>
                                          </p:spTgt>
                                        </p:tgtEl>
                                        <p:attrNameLst>
                                          <p:attrName>style.visibility</p:attrName>
                                        </p:attrNameLst>
                                      </p:cBhvr>
                                      <p:to>
                                        <p:strVal val="visible"/>
                                      </p:to>
                                    </p:set>
                                    <p:animEffect transition="in" filter="fade">
                                      <p:cBhvr>
                                        <p:cTn id="37" dur="1000"/>
                                        <p:tgtEl>
                                          <p:spTgt spid="5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9">
                                            <p:txEl>
                                              <p:pRg st="7" end="7"/>
                                            </p:txEl>
                                          </p:spTgt>
                                        </p:tgtEl>
                                        <p:attrNameLst>
                                          <p:attrName>style.visibility</p:attrName>
                                        </p:attrNameLst>
                                      </p:cBhvr>
                                      <p:to>
                                        <p:strVal val="visible"/>
                                      </p:to>
                                    </p:set>
                                    <p:animEffect transition="in" filter="fade">
                                      <p:cBhvr>
                                        <p:cTn id="42" dur="1000"/>
                                        <p:tgtEl>
                                          <p:spTgt spid="5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9">
                                            <p:txEl>
                                              <p:pRg st="8" end="8"/>
                                            </p:txEl>
                                          </p:spTgt>
                                        </p:tgtEl>
                                        <p:attrNameLst>
                                          <p:attrName>style.visibility</p:attrName>
                                        </p:attrNameLst>
                                      </p:cBhvr>
                                      <p:to>
                                        <p:strVal val="visible"/>
                                      </p:to>
                                    </p:set>
                                    <p:animEffect transition="in" filter="fade">
                                      <p:cBhvr>
                                        <p:cTn id="47" dur="1000"/>
                                        <p:tgtEl>
                                          <p:spTgt spid="5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71"/>
        <p:cNvGrpSpPr/>
        <p:nvPr/>
      </p:nvGrpSpPr>
      <p:grpSpPr>
        <a:xfrm>
          <a:off x="0" y="0"/>
          <a:ext cx="0" cy="0"/>
          <a:chOff x="0" y="0"/>
          <a:chExt cx="0" cy="0"/>
        </a:xfrm>
      </p:grpSpPr>
      <p:sp>
        <p:nvSpPr>
          <p:cNvPr id="572" name="Google Shape;572;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b="0">
                <a:solidFill>
                  <a:srgbClr val="000000"/>
                </a:solidFill>
                <a:latin typeface="Montserrat Black"/>
                <a:ea typeface="Montserrat Black"/>
                <a:cs typeface="Montserrat Black"/>
                <a:sym typeface="Montserrat Black"/>
              </a:rPr>
              <a:t>Effective Software Security</a:t>
            </a:r>
            <a:endParaRPr b="0">
              <a:solidFill>
                <a:srgbClr val="000000"/>
              </a:solidFill>
              <a:latin typeface="Montserrat Black"/>
              <a:ea typeface="Montserrat Black"/>
              <a:cs typeface="Montserrat Black"/>
              <a:sym typeface="Montserrat Black"/>
            </a:endParaRPr>
          </a:p>
        </p:txBody>
      </p:sp>
      <p:sp>
        <p:nvSpPr>
          <p:cNvPr id="573" name="Google Shape;573;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404040"/>
                </a:solidFill>
                <a:latin typeface="Arial"/>
                <a:ea typeface="Arial"/>
                <a:cs typeface="Arial"/>
                <a:sym typeface="Arial"/>
              </a:rPr>
              <a:t>9</a:t>
            </a:fld>
            <a:endParaRPr sz="1300" b="0" i="0" u="none" strike="noStrike" cap="none">
              <a:solidFill>
                <a:srgbClr val="404040"/>
              </a:solidFill>
              <a:latin typeface="Arial"/>
              <a:ea typeface="Arial"/>
              <a:cs typeface="Arial"/>
              <a:sym typeface="Arial"/>
            </a:endParaRPr>
          </a:p>
        </p:txBody>
      </p:sp>
      <p:pic>
        <p:nvPicPr>
          <p:cNvPr id="574" name="Google Shape;574;p90"/>
          <p:cNvPicPr preferRelativeResize="0"/>
          <p:nvPr/>
        </p:nvPicPr>
        <p:blipFill rotWithShape="1">
          <a:blip r:embed="rId3">
            <a:alphaModFix/>
          </a:blip>
          <a:srcRect b="24551"/>
          <a:stretch/>
        </p:blipFill>
        <p:spPr>
          <a:xfrm>
            <a:off x="1170250" y="1736725"/>
            <a:ext cx="6803499" cy="2274900"/>
          </a:xfrm>
          <a:prstGeom prst="rect">
            <a:avLst/>
          </a:prstGeom>
          <a:noFill/>
          <a:ln>
            <a:noFill/>
          </a:ln>
        </p:spPr>
      </p:pic>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2205</Words>
  <Application>Microsoft Office PowerPoint</Application>
  <PresentationFormat>On-screen Show (16:9)</PresentationFormat>
  <Paragraphs>240</Paragraphs>
  <Slides>50</Slides>
  <Notes>50</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50</vt:i4>
      </vt:variant>
    </vt:vector>
  </HeadingPairs>
  <TitlesOfParts>
    <vt:vector size="60" baseType="lpstr">
      <vt:lpstr>Montserrat Black</vt:lpstr>
      <vt:lpstr>Century Gothic</vt:lpstr>
      <vt:lpstr>Montserrat SemiBold</vt:lpstr>
      <vt:lpstr>Montserrat Medium</vt:lpstr>
      <vt:lpstr>Montserrat</vt:lpstr>
      <vt:lpstr>Helvetica Neue Light</vt:lpstr>
      <vt:lpstr>Arial</vt:lpstr>
      <vt:lpstr>Pluralsight default theme</vt:lpstr>
      <vt:lpstr>Pluralsight default theme</vt:lpstr>
      <vt:lpstr>Pluralsight default theme</vt:lpstr>
      <vt:lpstr>Cyber Security</vt:lpstr>
      <vt:lpstr>AGENDA</vt:lpstr>
      <vt:lpstr>Introduction to Software Security</vt:lpstr>
      <vt:lpstr>Let’s try this Word Search Puzzle</vt:lpstr>
      <vt:lpstr>Solution</vt:lpstr>
      <vt:lpstr>Information Security vs. Cyber Security</vt:lpstr>
      <vt:lpstr>It’s all about the CIA</vt:lpstr>
      <vt:lpstr>Information Security Standards / Frameworks</vt:lpstr>
      <vt:lpstr>Effective Software Security</vt:lpstr>
      <vt:lpstr>Challenges in Achieving Effective Software Security</vt:lpstr>
      <vt:lpstr>Importance of Getting Software Security Right</vt:lpstr>
      <vt:lpstr>Security vs. Privacy: Implications in Software Design</vt:lpstr>
      <vt:lpstr>What is Data Privacy?</vt:lpstr>
      <vt:lpstr>Data Privacy Laws</vt:lpstr>
      <vt:lpstr>What is Data Security?</vt:lpstr>
      <vt:lpstr>Data Security vs. Data Privacy</vt:lpstr>
      <vt:lpstr>Example: Data Privacy</vt:lpstr>
      <vt:lpstr>Example: Data Security</vt:lpstr>
      <vt:lpstr>Common Threats and Mitigations</vt:lpstr>
      <vt:lpstr>Identity Attacks</vt:lpstr>
      <vt:lpstr>Broad-based Phishing Campaign Attack</vt:lpstr>
      <vt:lpstr>Spear Phishing Campaign Attack</vt:lpstr>
      <vt:lpstr>Credential Stuffing Attack</vt:lpstr>
      <vt:lpstr>Password spraying attack</vt:lpstr>
      <vt:lpstr>Man-in-the Middle attack</vt:lpstr>
      <vt:lpstr>OWASP Top 10</vt:lpstr>
      <vt:lpstr>Identity and Access Management</vt:lpstr>
      <vt:lpstr>IAM Overview</vt:lpstr>
      <vt:lpstr>Breakdown of reported IAM Challenges</vt:lpstr>
      <vt:lpstr>Identity and Access Life Cycle</vt:lpstr>
      <vt:lpstr>Authentication &amp; Authorization</vt:lpstr>
      <vt:lpstr>Role Based Access Control (RBAC)</vt:lpstr>
      <vt:lpstr>Single Sign-On (SSO)</vt:lpstr>
      <vt:lpstr>Single Sign-On (SSO) Benefits</vt:lpstr>
      <vt:lpstr>Potential pitfalls of Single Sign-On (SSO)</vt:lpstr>
      <vt:lpstr>Multi-Factor Authentication (MFA)</vt:lpstr>
      <vt:lpstr>Single Sign-On (SSO) vs. Multi-Factor Authentication</vt:lpstr>
      <vt:lpstr>Security as Software Requirement</vt:lpstr>
      <vt:lpstr>Secure Development Life Cycle</vt:lpstr>
      <vt:lpstr>Advantages of Secure Development Life Cycle</vt:lpstr>
      <vt:lpstr>Vulnerability Assessment vs. Penetration Testing</vt:lpstr>
      <vt:lpstr>Vulnerability Assessment </vt:lpstr>
      <vt:lpstr>Vulnerability Assessment </vt:lpstr>
      <vt:lpstr>Why Vulnerability Assessment?</vt:lpstr>
      <vt:lpstr>Penetration Testing</vt:lpstr>
      <vt:lpstr>Penetration Testing</vt:lpstr>
      <vt:lpstr>Vulnerability Assessment &amp; Penetration Testing (VAPT)</vt:lpstr>
      <vt:lpstr>Secure Coding</vt:lpstr>
      <vt:lpstr>Code Review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cp:lastModifiedBy>Dr. Hitesh Kumar Sharma</cp:lastModifiedBy>
  <cp:revision>3</cp:revision>
  <dcterms:modified xsi:type="dcterms:W3CDTF">2023-09-07T09:57:42Z</dcterms:modified>
</cp:coreProperties>
</file>